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6811" r:id="rId4"/>
  </p:sldMasterIdLst>
  <p:notesMasterIdLst>
    <p:notesMasterId r:id="rId24"/>
  </p:notesMasterIdLst>
  <p:handoutMasterIdLst>
    <p:handoutMasterId r:id="rId25"/>
  </p:handoutMasterIdLst>
  <p:sldIdLst>
    <p:sldId id="1881" r:id="rId5"/>
    <p:sldId id="679" r:id="rId6"/>
    <p:sldId id="421" r:id="rId7"/>
    <p:sldId id="1840" r:id="rId8"/>
    <p:sldId id="1841" r:id="rId9"/>
    <p:sldId id="1900" r:id="rId10"/>
    <p:sldId id="1901" r:id="rId11"/>
    <p:sldId id="1891" r:id="rId12"/>
    <p:sldId id="1877" r:id="rId13"/>
    <p:sldId id="1856" r:id="rId14"/>
    <p:sldId id="1867" r:id="rId15"/>
    <p:sldId id="1854" r:id="rId16"/>
    <p:sldId id="1855" r:id="rId17"/>
    <p:sldId id="1858" r:id="rId18"/>
    <p:sldId id="1868" r:id="rId19"/>
    <p:sldId id="1890" r:id="rId20"/>
    <p:sldId id="1893" r:id="rId21"/>
    <p:sldId id="1876" r:id="rId22"/>
    <p:sldId id="1861" r:id="rId23"/>
  </p:sldIdLst>
  <p:sldSz cx="9144000" cy="6858000" type="screen4x3"/>
  <p:notesSz cx="7010400" cy="92233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ntanu De" initials="SD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43A"/>
    <a:srgbClr val="D6D5D5"/>
    <a:srgbClr val="FFE10F"/>
    <a:srgbClr val="FFF200"/>
    <a:srgbClr val="E01628"/>
    <a:srgbClr val="FFE00C"/>
    <a:srgbClr val="F2AA46"/>
    <a:srgbClr val="A50F36"/>
    <a:srgbClr val="A91037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6" autoAdjust="0"/>
    <p:restoredTop sz="95742" autoAdjust="0"/>
  </p:normalViewPr>
  <p:slideViewPr>
    <p:cSldViewPr snapToGrid="0">
      <p:cViewPr varScale="1">
        <p:scale>
          <a:sx n="121" d="100"/>
          <a:sy n="121" d="100"/>
        </p:scale>
        <p:origin x="3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3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F074D4-48F4-C445-A29B-9EAEB01D2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3A1B6-B59F-F844-827F-40040685B4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A9831-614A-AE41-B3DB-AE558251CD43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8DDC5-6662-8A43-B9C3-EC8EFF57D1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61413"/>
            <a:ext cx="3038475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88295-3698-184C-A08C-C0D18B8665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761413"/>
            <a:ext cx="3038475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CC3FF-118A-6540-89A6-48A101E6E8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428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386" cy="4614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77" y="0"/>
            <a:ext cx="3038386" cy="46146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AA47EB4-037C-4342-ACF4-891459B8E289}" type="datetimeFigureOut">
              <a:rPr lang="en-GB" altLang="en-US"/>
              <a:pPr>
                <a:defRPr/>
              </a:pPr>
              <a:t>26/11/2020</a:t>
            </a:fld>
            <a:endParaRPr lang="en-GB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694"/>
            <a:ext cx="5608320" cy="415022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760437"/>
            <a:ext cx="3038386" cy="4614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77" y="8760437"/>
            <a:ext cx="3038386" cy="46146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A5E34D5-CD54-4E27-9E41-5D6C612B6B1F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25769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89559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6370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17219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01079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59808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2720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81529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52572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90547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18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35922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55478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6830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dirty="0"/>
              <a:t>should we mention a bit more about RM culture? in general? like the </a:t>
            </a:r>
            <a:r>
              <a:rPr dirty="0" err="1"/>
              <a:t>london</a:t>
            </a:r>
            <a:r>
              <a:rPr dirty="0"/>
              <a:t> network, connect stuff, diversity groups…</a:t>
            </a:r>
            <a:endParaRPr lang="en-GB" dirty="0"/>
          </a:p>
          <a:p>
            <a:endParaRPr lang="en-GB" dirty="0"/>
          </a:p>
          <a:p>
            <a:r>
              <a:rPr lang="en-GB" dirty="0"/>
              <a:t>Remember to talk about Agile, Analysts, Viz &amp; Engineers!!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324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Parcel delivery, the Present &amp; Future (Growth and Challenges): give business numbers and list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9843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Pivoting from the past efficiently (Enhancing Customer satisfaction): remind how it’s done now and why it needs evolving (list benefits)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Helvetica" pitchFamily="2" charset="0"/>
              </a:rPr>
              <a:t>Account for local </a:t>
            </a:r>
            <a:r>
              <a:rPr lang="en-GB" sz="1200" b="1" dirty="0">
                <a:latin typeface="Helvetica" pitchFamily="2" charset="0"/>
              </a:rPr>
              <a:t>variation of demand</a:t>
            </a:r>
            <a:endParaRPr lang="en-GB" sz="1200" dirty="0">
              <a:latin typeface="Helvetica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Helvetica" pitchFamily="2" charset="0"/>
              </a:rPr>
              <a:t>Provide </a:t>
            </a:r>
            <a:r>
              <a:rPr lang="en-GB" sz="1200" b="1" dirty="0">
                <a:latin typeface="Helvetica" pitchFamily="2" charset="0"/>
              </a:rPr>
              <a:t>shorter time window</a:t>
            </a:r>
            <a:r>
              <a:rPr lang="en-GB" sz="1200" dirty="0">
                <a:latin typeface="Helvetica" pitchFamily="2" charset="0"/>
              </a:rPr>
              <a:t> predictions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</a:rPr>
              <a:t>Provide detailed </a:t>
            </a:r>
            <a:r>
              <a:rPr lang="en-GB" sz="2000" b="1" dirty="0">
                <a:latin typeface="Helvetica" pitchFamily="2" charset="0"/>
              </a:rPr>
              <a:t>parcel-sorting</a:t>
            </a:r>
            <a:r>
              <a:rPr lang="en-GB" sz="2000" dirty="0">
                <a:latin typeface="Helvetica" pitchFamily="2" charset="0"/>
              </a:rPr>
              <a:t> and </a:t>
            </a:r>
            <a:r>
              <a:rPr lang="en-GB" sz="2000" b="1" dirty="0">
                <a:latin typeface="Helvetica" pitchFamily="2" charset="0"/>
              </a:rPr>
              <a:t>delivery-ordering</a:t>
            </a:r>
            <a:r>
              <a:rPr lang="en-GB" sz="2000" dirty="0">
                <a:latin typeface="Helvetica" pitchFamily="2" charset="0"/>
              </a:rPr>
              <a:t> manifests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</a:rPr>
              <a:t>Provide savings on both </a:t>
            </a:r>
            <a:r>
              <a:rPr lang="en-GB" sz="2000" b="1" dirty="0">
                <a:latin typeface="Helvetica" pitchFamily="2" charset="0"/>
              </a:rPr>
              <a:t>time for delivery</a:t>
            </a:r>
            <a:r>
              <a:rPr lang="en-GB" sz="2000" dirty="0">
                <a:latin typeface="Helvetica" pitchFamily="2" charset="0"/>
              </a:rPr>
              <a:t> and </a:t>
            </a:r>
            <a:r>
              <a:rPr lang="en-GB" sz="2000" b="1" dirty="0">
                <a:latin typeface="Helvetica" pitchFamily="2" charset="0"/>
              </a:rPr>
              <a:t>fuel costs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59939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67107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44480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Pivoting from the past efficiently (Enhancing Customer satisfaction): remind how it’s done now and why it needs evolving (list benefits)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95286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5E34D5-CD54-4E27-9E41-5D6C612B6B1F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7868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958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011702-0623-4D0B-B431-3695C1FAFA5C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" y="6251865"/>
            <a:ext cx="914399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52929" y="3002510"/>
            <a:ext cx="6452585" cy="2805040"/>
          </a:xfrm>
          <a:prstGeom prst="roundRect">
            <a:avLst>
              <a:gd name="adj" fmla="val 9291"/>
            </a:avLst>
          </a:prstGeom>
          <a:solidFill>
            <a:srgbClr val="E01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1" dirty="0">
              <a:solidFill>
                <a:srgbClr val="FFFFFF"/>
              </a:solidFill>
              <a:effectLst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CA4EA2-A223-0643-B6BA-BCE85EB82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25" y="6403165"/>
            <a:ext cx="3728639" cy="362759"/>
          </a:xfrm>
          <a:prstGeom prst="rect">
            <a:avLst/>
          </a:prstGeom>
        </p:spPr>
      </p:pic>
      <p:pic>
        <p:nvPicPr>
          <p:cNvPr id="20" name="Picture 4" descr="C:\Users\Erin\Desktop\070214\RMG-Technology-Organisation-PPT-Templates-060214\internal\slide_imgs\Logo-RMG.png">
            <a:extLst>
              <a:ext uri="{FF2B5EF4-FFF2-40B4-BE49-F238E27FC236}">
                <a16:creationId xmlns:a16="http://schemas.microsoft.com/office/drawing/2014/main" id="{102D8BA3-AA82-D94A-935D-97D48B9B3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 b="20699"/>
          <a:stretch/>
        </p:blipFill>
        <p:spPr bwMode="auto">
          <a:xfrm>
            <a:off x="6852263" y="6339179"/>
            <a:ext cx="2028740" cy="4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8284" y="5078123"/>
            <a:ext cx="4858873" cy="4375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>
                <a:ln w="6350">
                  <a:noFill/>
                </a:ln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Dr. Fabrice </a:t>
            </a:r>
            <a:r>
              <a:rPr lang="en-US" dirty="0" err="1"/>
              <a:t>Durier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8284" y="3153903"/>
            <a:ext cx="6248226" cy="1617517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672"/>
              </a:spcBef>
              <a:spcAft>
                <a:spcPts val="0"/>
              </a:spcAft>
              <a:buNone/>
              <a:defRPr sz="3600" b="0" i="1">
                <a:ln w="6350">
                  <a:noFill/>
                </a:ln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“Efficient Route Optimisation, the Future of Parcel Delivery”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28C390-2DF7-D540-9E5C-DF7EAF11F6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02622" y="6289997"/>
            <a:ext cx="2125770" cy="570452"/>
            <a:chOff x="7319934" y="5395588"/>
            <a:chExt cx="3136672" cy="841725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0181561C-F9DA-8E44-8606-21D881DC9FF6}"/>
                </a:ext>
              </a:extLst>
            </p:cNvPr>
            <p:cNvSpPr txBox="1">
              <a:spLocks/>
            </p:cNvSpPr>
            <p:nvPr/>
          </p:nvSpPr>
          <p:spPr>
            <a:xfrm>
              <a:off x="8098468" y="5395588"/>
              <a:ext cx="2358138" cy="841725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None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800" b="1" dirty="0"/>
                <a:t> </a:t>
              </a:r>
              <a:r>
                <a:rPr lang="en-GB" sz="1400" b="1" dirty="0"/>
                <a:t>#</a:t>
              </a:r>
              <a:r>
                <a:rPr lang="en-GB" sz="1400" b="1" dirty="0" err="1"/>
                <a:t>rmdatasci</a:t>
              </a:r>
              <a:endParaRPr lang="en-GB" sz="1400" b="1" dirty="0"/>
            </a:p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en-GB" sz="1400" b="1" dirty="0"/>
                <a:t>#</a:t>
              </a:r>
              <a:r>
                <a:rPr lang="en-GB" sz="1400" b="1" dirty="0" err="1"/>
                <a:t>datasciencefest</a:t>
              </a:r>
              <a:r>
                <a:rPr lang="en-GB" sz="1400" b="1" dirty="0"/>
                <a:t> </a:t>
              </a:r>
              <a:endParaRPr lang="en-US" sz="600" b="1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ECC5F8A-D542-5A4C-BAFC-233CE33EA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9934" y="5495164"/>
              <a:ext cx="707226" cy="575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467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4" y="1695450"/>
            <a:ext cx="8303332" cy="41100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12142B-E018-C04C-8391-D2E1AB90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98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4" y="452669"/>
            <a:ext cx="8303332" cy="93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02865" y="164637"/>
            <a:ext cx="2678138" cy="256480"/>
          </a:xfrm>
          <a:prstGeom prst="rect">
            <a:avLst/>
          </a:prstGeom>
        </p:spPr>
        <p:txBody>
          <a:bodyPr/>
          <a:lstStyle/>
          <a:p>
            <a:fld id="{250D4136-9836-4451-BC8C-0E32981F5403}" type="datetime1">
              <a:rPr lang="en-GB" smtClean="0">
                <a:solidFill>
                  <a:srgbClr val="000000"/>
                </a:solidFill>
              </a:rPr>
              <a:pPr/>
              <a:t>26/11/2020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83768" y="5868488"/>
            <a:ext cx="6122284" cy="36512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To update footer, go to Insert &gt; Header &amp;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81024" y="1695450"/>
            <a:ext cx="4062984" cy="41100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822639" y="1695450"/>
            <a:ext cx="4062984" cy="41100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44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4" y="463376"/>
            <a:ext cx="8299451" cy="556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4" y="1695450"/>
            <a:ext cx="8303332" cy="41100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02865" y="164637"/>
            <a:ext cx="2678138" cy="256480"/>
          </a:xfrm>
          <a:prstGeom prst="rect">
            <a:avLst/>
          </a:prstGeom>
        </p:spPr>
        <p:txBody>
          <a:bodyPr/>
          <a:lstStyle/>
          <a:p>
            <a:fld id="{250D4136-9836-4451-BC8C-0E32981F5403}" type="datetime1">
              <a:rPr lang="en-GB" smtClean="0">
                <a:solidFill>
                  <a:srgbClr val="000000"/>
                </a:solidFill>
              </a:rPr>
              <a:pPr/>
              <a:t>26/11/2020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83768" y="5868488"/>
            <a:ext cx="6122284" cy="36512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To update footer, go to Insert &gt; Header &amp;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1026" y="940901"/>
            <a:ext cx="8299450" cy="406400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EF436-1096-4166-8315-1D49CF6332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21" y="6421812"/>
            <a:ext cx="2732958" cy="2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3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4" y="463376"/>
            <a:ext cx="8299451" cy="556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02865" y="164637"/>
            <a:ext cx="2678138" cy="256480"/>
          </a:xfrm>
          <a:prstGeom prst="rect">
            <a:avLst/>
          </a:prstGeom>
        </p:spPr>
        <p:txBody>
          <a:bodyPr/>
          <a:lstStyle/>
          <a:p>
            <a:fld id="{250D4136-9836-4451-BC8C-0E32981F5403}" type="datetime1">
              <a:rPr lang="en-GB" smtClean="0">
                <a:solidFill>
                  <a:srgbClr val="000000"/>
                </a:solidFill>
              </a:rPr>
              <a:pPr/>
              <a:t>26/11/2020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83768" y="5868488"/>
            <a:ext cx="6122284" cy="36512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To update footer, go to Insert &gt; Header &amp;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1026" y="940901"/>
            <a:ext cx="8299450" cy="406400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81024" y="1695450"/>
            <a:ext cx="4062984" cy="41100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4"/>
          </p:nvPr>
        </p:nvSpPr>
        <p:spPr>
          <a:xfrm>
            <a:off x="4822639" y="1695450"/>
            <a:ext cx="4062984" cy="41100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610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4" y="452669"/>
            <a:ext cx="8303332" cy="93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02865" y="164637"/>
            <a:ext cx="2678138" cy="256480"/>
          </a:xfrm>
          <a:prstGeom prst="rect">
            <a:avLst/>
          </a:prstGeom>
        </p:spPr>
        <p:txBody>
          <a:bodyPr/>
          <a:lstStyle/>
          <a:p>
            <a:fld id="{ABC8CFE2-EE0D-4C9E-853D-CDD9D50EACB1}" type="datetime1">
              <a:rPr lang="en-GB" smtClean="0">
                <a:solidFill>
                  <a:srgbClr val="000000"/>
                </a:solidFill>
              </a:rPr>
              <a:pPr/>
              <a:t>26/11/2020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83768" y="5868488"/>
            <a:ext cx="6122284" cy="36512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To update footer, go to Insert &gt; Header &amp;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83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4" y="463376"/>
            <a:ext cx="8299451" cy="5560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02865" y="164637"/>
            <a:ext cx="2678138" cy="256480"/>
          </a:xfrm>
          <a:prstGeom prst="rect">
            <a:avLst/>
          </a:prstGeom>
        </p:spPr>
        <p:txBody>
          <a:bodyPr/>
          <a:lstStyle/>
          <a:p>
            <a:fld id="{250D4136-9836-4451-BC8C-0E32981F5403}" type="datetime1">
              <a:rPr lang="en-GB" smtClean="0">
                <a:solidFill>
                  <a:srgbClr val="000000"/>
                </a:solidFill>
              </a:rPr>
              <a:pPr/>
              <a:t>26/11/2020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83768" y="5868488"/>
            <a:ext cx="6122284" cy="36512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To update footer, go to Insert &gt; Header &amp;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1026" y="940901"/>
            <a:ext cx="8299450" cy="406400"/>
          </a:xfrm>
        </p:spPr>
        <p:txBody>
          <a:bodyPr anchor="ctr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56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21"/>
          <a:stretch/>
        </p:blipFill>
        <p:spPr bwMode="auto">
          <a:xfrm>
            <a:off x="1" y="6257925"/>
            <a:ext cx="9143999" cy="6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Erin\Desktop\070214\RMG-Technology-Organisation-PPT-Templates-060214\internal\slide_imgs\Logo-RM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 b="20699"/>
          <a:stretch/>
        </p:blipFill>
        <p:spPr bwMode="auto">
          <a:xfrm>
            <a:off x="6907040" y="6354386"/>
            <a:ext cx="2000423" cy="42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02865" y="164637"/>
            <a:ext cx="2678138" cy="256480"/>
          </a:xfrm>
          <a:prstGeom prst="rect">
            <a:avLst/>
          </a:prstGeom>
        </p:spPr>
        <p:txBody>
          <a:bodyPr/>
          <a:lstStyle/>
          <a:p>
            <a:fld id="{2F3E4CCC-2407-4924-99C1-5D4DD54E3A52}" type="datetime1">
              <a:rPr lang="en-GB" smtClean="0">
                <a:solidFill>
                  <a:srgbClr val="000000"/>
                </a:solidFill>
              </a:rPr>
              <a:pPr/>
              <a:t>26/11/2020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83768" y="5868488"/>
            <a:ext cx="6122284" cy="36512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</a:rPr>
              <a:t>To update footer, go to Insert &gt; Header &amp;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" y="6251865"/>
            <a:ext cx="914399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" descr="GBI-TECH Signatur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79" y="6354386"/>
            <a:ext cx="1994114" cy="37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5043B-5A08-44A5-A762-655A254160B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21" y="6421812"/>
            <a:ext cx="2732958" cy="2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28335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024" y="1695450"/>
            <a:ext cx="8303332" cy="4067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0088" y="6017505"/>
            <a:ext cx="24426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E011702-0623-4D0B-B431-3695C1FAFA5C}" type="slidenum">
              <a:rPr lang="en-GB" smtClean="0">
                <a:solidFill>
                  <a:srgbClr val="000000"/>
                </a:solidFill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16" name="Picture 4" descr="C:\Users\Erin\Desktop\070214\RMG-Technology-Organisation-PPT-Templates-060214\internal\slide_imgs\Logo-RMG.png">
            <a:extLst>
              <a:ext uri="{FF2B5EF4-FFF2-40B4-BE49-F238E27FC236}">
                <a16:creationId xmlns:a16="http://schemas.microsoft.com/office/drawing/2014/main" id="{1CE9419F-3770-F344-8985-E8D7C328F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 b="20699"/>
          <a:stretch/>
        </p:blipFill>
        <p:spPr bwMode="auto">
          <a:xfrm>
            <a:off x="6981470" y="6382630"/>
            <a:ext cx="2028740" cy="4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9DBA2D22-EB44-1842-AC23-47AE3A6F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1"/>
            <a:ext cx="788670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709484-88E2-ED4C-AE3B-60004723CEA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2" y="6393113"/>
            <a:ext cx="4239881" cy="41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4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12" r:id="rId1"/>
    <p:sldLayoutId id="2147486813" r:id="rId2"/>
    <p:sldLayoutId id="2147486814" r:id="rId3"/>
    <p:sldLayoutId id="2147486815" r:id="rId4"/>
    <p:sldLayoutId id="2147486816" r:id="rId5"/>
    <p:sldLayoutId id="2147486817" r:id="rId6"/>
    <p:sldLayoutId id="2147486818" r:id="rId7"/>
    <p:sldLayoutId id="2147486819" r:id="rId8"/>
    <p:sldLayoutId id="214748682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0975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2925" indent="-180975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1450" algn="l" defTabSz="9144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t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tif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12" Type="http://schemas.openxmlformats.org/officeDocument/2006/relationships/image" Target="../media/image3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tiff"/><Relationship Id="rId11" Type="http://schemas.openxmlformats.org/officeDocument/2006/relationships/image" Target="../media/image32.tiff"/><Relationship Id="rId5" Type="http://schemas.openxmlformats.org/officeDocument/2006/relationships/image" Target="../media/image26.tiff"/><Relationship Id="rId15" Type="http://schemas.openxmlformats.org/officeDocument/2006/relationships/image" Target="../media/image36.tiff"/><Relationship Id="rId10" Type="http://schemas.openxmlformats.org/officeDocument/2006/relationships/image" Target="../media/image31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Relationship Id="rId14" Type="http://schemas.openxmlformats.org/officeDocument/2006/relationships/image" Target="../media/image3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2B169-22D7-8C4E-BEF5-A7CC9F505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8062B6-4873-F54F-A5F1-0A88EDB36CAE}"/>
              </a:ext>
            </a:extLst>
          </p:cNvPr>
          <p:cNvGrpSpPr/>
          <p:nvPr/>
        </p:nvGrpSpPr>
        <p:grpSpPr>
          <a:xfrm>
            <a:off x="1999388" y="2092354"/>
            <a:ext cx="5014644" cy="877099"/>
            <a:chOff x="1718248" y="1589553"/>
            <a:chExt cx="5014644" cy="8770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9CBD216-0A97-0747-9444-390F6A137C8C}"/>
                </a:ext>
              </a:extLst>
            </p:cNvPr>
            <p:cNvSpPr/>
            <p:nvPr/>
          </p:nvSpPr>
          <p:spPr>
            <a:xfrm>
              <a:off x="1718248" y="1589553"/>
              <a:ext cx="5014643" cy="877099"/>
            </a:xfrm>
            <a:prstGeom prst="roundRect">
              <a:avLst/>
            </a:prstGeom>
            <a:solidFill>
              <a:srgbClr val="FFF2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C7F50FE-1B23-6C41-B07F-2DE91B1B388F}"/>
                    </a:ext>
                  </a:extLst>
                </p:cNvPr>
                <p:cNvSpPr txBox="1"/>
                <p:nvPr/>
              </p:nvSpPr>
              <p:spPr>
                <a:xfrm>
                  <a:off x="1718249" y="1708014"/>
                  <a:ext cx="5014643" cy="6401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sz="2200" b="0" i="1" smtClean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Cost</m:t>
                        </m:r>
                        <m:r>
                          <m:rPr>
                            <m:nor/>
                          </m:rPr>
                          <a:rPr lang="en-GB" sz="2200" b="0" i="1" smtClean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 = </m:t>
                        </m:r>
                        <m:f>
                          <m:fPr>
                            <m:ctrlPr>
                              <a:rPr lang="en-GB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2200" b="1" i="1">
                                    <a:latin typeface="Courier New" panose="02070309020205020404" pitchFamily="49" charset="0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GB" sz="2200" b="1" i="1">
                                    <a:latin typeface="Courier New" panose="02070309020205020404" pitchFamily="49" charset="0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2200" b="0" i="1" smtClean="0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GB" sz="2200" b="0" i="1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Time</m:t>
                            </m:r>
                            <m:r>
                              <m:rPr>
                                <m:nor/>
                              </m:rPr>
                              <a:rPr lang="en-GB" sz="2200" b="0" i="1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GB" sz="2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2200" b="1" i="1">
                                    <a:latin typeface="Courier New" panose="02070309020205020404" pitchFamily="49" charset="0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GB" sz="2200" b="1" i="1">
                                    <a:latin typeface="Courier New" panose="02070309020205020404" pitchFamily="49" charset="0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D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2200" b="0" i="1" smtClean="0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GB" sz="2200" b="0" i="1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Distance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GB" sz="2200" b="0" i="1" smtClean="0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#</m:t>
                            </m:r>
                            <m:r>
                              <m:rPr>
                                <m:nor/>
                              </m:rPr>
                              <a:rPr lang="en-GB" sz="2200" b="0" i="1" smtClean="0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Parcels</m:t>
                            </m:r>
                          </m:den>
                        </m:f>
                      </m:oMath>
                    </m:oMathPara>
                  </a14:m>
                  <a:endParaRPr lang="en-GB" sz="2200" i="1" dirty="0" err="1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C7F50FE-1B23-6C41-B07F-2DE91B1B3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249" y="1708014"/>
                  <a:ext cx="5014643" cy="640175"/>
                </a:xfrm>
                <a:prstGeom prst="rect">
                  <a:avLst/>
                </a:prstGeom>
                <a:blipFill>
                  <a:blip r:embed="rId3"/>
                  <a:stretch>
                    <a:fillRect t="-11765" b="-156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33C0708-DE96-5544-BD75-E28DCFB52CCB}"/>
              </a:ext>
            </a:extLst>
          </p:cNvPr>
          <p:cNvSpPr txBox="1">
            <a:spLocks/>
          </p:cNvSpPr>
          <p:nvPr/>
        </p:nvSpPr>
        <p:spPr>
          <a:xfrm>
            <a:off x="287340" y="3365382"/>
            <a:ext cx="3424096" cy="19013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200000"/>
              </a:lnSpc>
              <a:buNone/>
            </a:pPr>
            <a:r>
              <a:rPr lang="en-GB" sz="2000" u="sng" dirty="0">
                <a:latin typeface="Helvetica" pitchFamily="2" charset="0"/>
              </a:rPr>
              <a:t>Business Parameters</a:t>
            </a:r>
          </a:p>
          <a:p>
            <a:pPr lvl="1">
              <a:lnSpc>
                <a:spcPct val="200000"/>
              </a:lnSpc>
              <a:buFont typeface="Wingdings" pitchFamily="2" charset="2"/>
              <a:buChar char="ü"/>
            </a:pPr>
            <a:r>
              <a:rPr lang="en-GB" sz="2000" dirty="0">
                <a:latin typeface="Helvetica" pitchFamily="2" charset="0"/>
              </a:rPr>
              <a:t> </a:t>
            </a:r>
            <a:r>
              <a:rPr lang="en-GB" sz="1800" dirty="0">
                <a:latin typeface="Helvetica" pitchFamily="2" charset="0"/>
              </a:rPr>
              <a:t>Hourly Rate:  </a:t>
            </a:r>
            <a:r>
              <a:rPr lang="en-GB" sz="1800" b="1" dirty="0" err="1">
                <a:latin typeface="Helvetica" pitchFamily="2" charset="0"/>
              </a:rPr>
              <a:t>ω</a:t>
            </a:r>
            <a:r>
              <a:rPr lang="en-GB" sz="1800" b="1" baseline="-25000" dirty="0" err="1">
                <a:latin typeface="Helvetica" pitchFamily="2" charset="0"/>
              </a:rPr>
              <a:t>T</a:t>
            </a:r>
            <a:endParaRPr lang="en-GB" sz="1800" b="1" dirty="0">
              <a:latin typeface="Helvetica" pitchFamily="2" charset="0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ü"/>
            </a:pPr>
            <a:r>
              <a:rPr lang="en-GB" sz="1800" dirty="0">
                <a:latin typeface="Helvetica" pitchFamily="2" charset="0"/>
              </a:rPr>
              <a:t> Kilometric Rate:  </a:t>
            </a:r>
            <a:r>
              <a:rPr lang="en-GB" sz="1800" b="1" dirty="0" err="1">
                <a:latin typeface="Helvetica" pitchFamily="2" charset="0"/>
              </a:rPr>
              <a:t>ω</a:t>
            </a:r>
            <a:r>
              <a:rPr lang="en-GB" sz="1800" b="1" baseline="-25000" dirty="0" err="1">
                <a:latin typeface="Helvetica" pitchFamily="2" charset="0"/>
              </a:rPr>
              <a:t>D</a:t>
            </a:r>
            <a:endParaRPr lang="en-GB" sz="1800" b="1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8EE4B-28F6-F546-A43D-9C2771A7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10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8658BD-DE1B-9E4A-AD7D-7D877FD9F4FD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Optimisation Objective</a:t>
            </a:r>
          </a:p>
        </p:txBody>
      </p:sp>
      <p:pic>
        <p:nvPicPr>
          <p:cNvPr id="1028" name="Picture 4" descr="Image result for gbp">
            <a:extLst>
              <a:ext uri="{FF2B5EF4-FFF2-40B4-BE49-F238E27FC236}">
                <a16:creationId xmlns:a16="http://schemas.microsoft.com/office/drawing/2014/main" id="{D05A187E-4FBF-8243-8FFD-B4534A629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98" y="290369"/>
            <a:ext cx="1359305" cy="118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95D1BB-3E37-3A46-B2CA-BBF4B0D299E1}"/>
              </a:ext>
            </a:extLst>
          </p:cNvPr>
          <p:cNvSpPr/>
          <p:nvPr/>
        </p:nvSpPr>
        <p:spPr>
          <a:xfrm>
            <a:off x="2995450" y="1479761"/>
            <a:ext cx="3049168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Iterative Procedure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95F6EA-6E7F-BC45-8B80-40878EB64C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8"/>
          <a:stretch/>
        </p:blipFill>
        <p:spPr>
          <a:xfrm>
            <a:off x="3526646" y="3175131"/>
            <a:ext cx="5145049" cy="28698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51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Image result for Software Architecture red icon">
            <a:extLst>
              <a:ext uri="{FF2B5EF4-FFF2-40B4-BE49-F238E27FC236}">
                <a16:creationId xmlns:a16="http://schemas.microsoft.com/office/drawing/2014/main" id="{696A8160-D9BA-3D4B-B920-33ED3CDC0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0" r="21892"/>
          <a:stretch/>
        </p:blipFill>
        <p:spPr bwMode="auto">
          <a:xfrm>
            <a:off x="7662336" y="309855"/>
            <a:ext cx="1218667" cy="121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0EAE631-94A8-F643-BF47-0809CDCABEFB}"/>
              </a:ext>
            </a:extLst>
          </p:cNvPr>
          <p:cNvSpPr/>
          <p:nvPr/>
        </p:nvSpPr>
        <p:spPr>
          <a:xfrm>
            <a:off x="571826" y="1800984"/>
            <a:ext cx="7896407" cy="39784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8EE4B-28F6-F546-A43D-9C2771A7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11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8658BD-DE1B-9E4A-AD7D-7D877FD9F4FD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Software Architecture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399798E-958C-E648-A58B-E20E0B2E918B}"/>
              </a:ext>
            </a:extLst>
          </p:cNvPr>
          <p:cNvSpPr/>
          <p:nvPr/>
        </p:nvSpPr>
        <p:spPr>
          <a:xfrm>
            <a:off x="2426340" y="2064046"/>
            <a:ext cx="2055043" cy="279803"/>
          </a:xfrm>
          <a:prstGeom prst="roundRect">
            <a:avLst/>
          </a:prstGeom>
          <a:solidFill>
            <a:srgbClr val="D0E9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Acquisition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044DD2-3B57-D541-BCD2-8CA4C2D029E9}"/>
              </a:ext>
            </a:extLst>
          </p:cNvPr>
          <p:cNvSpPr/>
          <p:nvPr/>
        </p:nvSpPr>
        <p:spPr>
          <a:xfrm>
            <a:off x="2426340" y="2557559"/>
            <a:ext cx="2055043" cy="258206"/>
          </a:xfrm>
          <a:prstGeom prst="roundRect">
            <a:avLst/>
          </a:prstGeom>
          <a:solidFill>
            <a:srgbClr val="D0E9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Initialisation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068A2D-4FEE-AF4D-AFB6-830DBE3E46F3}"/>
              </a:ext>
            </a:extLst>
          </p:cNvPr>
          <p:cNvSpPr/>
          <p:nvPr/>
        </p:nvSpPr>
        <p:spPr>
          <a:xfrm>
            <a:off x="2426340" y="3318004"/>
            <a:ext cx="2663192" cy="3080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Global Search (LNS)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F5283C-BCE2-9442-B081-FC4E54FAED5A}"/>
              </a:ext>
            </a:extLst>
          </p:cNvPr>
          <p:cNvSpPr/>
          <p:nvPr/>
        </p:nvSpPr>
        <p:spPr>
          <a:xfrm>
            <a:off x="2426336" y="4358874"/>
            <a:ext cx="2663196" cy="3095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 Search (k-opt)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8C57DA-50D5-3A4D-8BCF-C053EFF1AB1F}"/>
              </a:ext>
            </a:extLst>
          </p:cNvPr>
          <p:cNvSpPr/>
          <p:nvPr/>
        </p:nvSpPr>
        <p:spPr>
          <a:xfrm>
            <a:off x="2757986" y="3674788"/>
            <a:ext cx="1391752" cy="2651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Destroy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856526-6621-2149-977D-DA04C7884AB2}"/>
              </a:ext>
            </a:extLst>
          </p:cNvPr>
          <p:cNvSpPr/>
          <p:nvPr/>
        </p:nvSpPr>
        <p:spPr>
          <a:xfrm>
            <a:off x="2757986" y="3985631"/>
            <a:ext cx="1391752" cy="2872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Repair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D522F5-2D65-4F48-BF97-A7521D91A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108" y="1875037"/>
            <a:ext cx="586818" cy="6477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834902-C728-BF45-AC41-E231F56A6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044" y="1844017"/>
            <a:ext cx="586818" cy="594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DA3B5D-6C2A-4A49-88D8-85E3861C1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458" y="4144594"/>
            <a:ext cx="809357" cy="9380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21A902-F7DA-FC4B-A6AA-C1768D89E824}"/>
              </a:ext>
            </a:extLst>
          </p:cNvPr>
          <p:cNvSpPr txBox="1"/>
          <p:nvPr/>
        </p:nvSpPr>
        <p:spPr>
          <a:xfrm>
            <a:off x="3453861" y="2976437"/>
            <a:ext cx="124124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en-US" sz="1400" i="1" dirty="0"/>
              <a:t>Initial solution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42B4AE-77CF-5D43-A8EE-C89F439FA221}"/>
              </a:ext>
            </a:extLst>
          </p:cNvPr>
          <p:cNvSpPr/>
          <p:nvPr/>
        </p:nvSpPr>
        <p:spPr>
          <a:xfrm>
            <a:off x="2426336" y="4740085"/>
            <a:ext cx="2663196" cy="302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Simulated Annealing</a:t>
            </a: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98B1B950-540E-3844-BF31-596A471C7BDC}"/>
              </a:ext>
            </a:extLst>
          </p:cNvPr>
          <p:cNvSpPr/>
          <p:nvPr/>
        </p:nvSpPr>
        <p:spPr>
          <a:xfrm>
            <a:off x="2215000" y="3268955"/>
            <a:ext cx="120713" cy="1934641"/>
          </a:xfrm>
          <a:prstGeom prst="leftBracket">
            <a:avLst/>
          </a:prstGeom>
          <a:ln w="25400">
            <a:solidFill>
              <a:srgbClr val="E01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65BAD5-EF9A-564F-B91E-5D8BDDBBB19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453861" y="2815765"/>
            <a:ext cx="1" cy="502239"/>
          </a:xfrm>
          <a:prstGeom prst="straightConnector1">
            <a:avLst/>
          </a:prstGeom>
          <a:ln w="25400">
            <a:solidFill>
              <a:srgbClr val="E016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FA5EC14-4D9D-0245-BBEA-0D2D9B2A7024}"/>
              </a:ext>
            </a:extLst>
          </p:cNvPr>
          <p:cNvSpPr/>
          <p:nvPr/>
        </p:nvSpPr>
        <p:spPr>
          <a:xfrm>
            <a:off x="3950001" y="5171915"/>
            <a:ext cx="21199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Produce Recommendation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BDD70F0-BF03-DF4A-8B89-928689BFB222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4753477" y="4047464"/>
            <a:ext cx="416110" cy="2407196"/>
          </a:xfrm>
          <a:prstGeom prst="bentConnector2">
            <a:avLst/>
          </a:prstGeom>
          <a:ln w="25400">
            <a:solidFill>
              <a:srgbClr val="E016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7D81757-4522-8748-B0A2-675C995659E2}"/>
              </a:ext>
            </a:extLst>
          </p:cNvPr>
          <p:cNvSpPr/>
          <p:nvPr/>
        </p:nvSpPr>
        <p:spPr>
          <a:xfrm>
            <a:off x="6190530" y="5197837"/>
            <a:ext cx="1870959" cy="451780"/>
          </a:xfrm>
          <a:prstGeom prst="roundRect">
            <a:avLst/>
          </a:prstGeom>
          <a:solidFill>
            <a:srgbClr val="92D050">
              <a:alpha val="6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User Interface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D70B9D-6146-E34D-ABC4-3AB120982C59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3453862" y="2343849"/>
            <a:ext cx="0" cy="213710"/>
          </a:xfrm>
          <a:prstGeom prst="straightConnector1">
            <a:avLst/>
          </a:prstGeom>
          <a:ln w="25400">
            <a:solidFill>
              <a:srgbClr val="E0162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2C9A2CA-887B-864A-B072-275FE1143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216" y="4563107"/>
            <a:ext cx="655970" cy="5206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343218F-2A92-A044-99BB-47A93A66D97C}"/>
              </a:ext>
            </a:extLst>
          </p:cNvPr>
          <p:cNvSpPr txBox="1"/>
          <p:nvPr/>
        </p:nvSpPr>
        <p:spPr>
          <a:xfrm>
            <a:off x="1006872" y="3961153"/>
            <a:ext cx="108911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en-US" sz="1600" i="1" dirty="0"/>
              <a:t>Repeat until Convergence</a:t>
            </a:r>
          </a:p>
        </p:txBody>
      </p:sp>
    </p:spTree>
    <p:extLst>
      <p:ext uri="{BB962C8B-B14F-4D97-AF65-F5344CB8AC3E}">
        <p14:creationId xmlns:p14="http://schemas.microsoft.com/office/powerpoint/2010/main" val="427830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A50532F-D634-0E46-B3B7-CCF85CEDB34B}"/>
              </a:ext>
            </a:extLst>
          </p:cNvPr>
          <p:cNvGrpSpPr/>
          <p:nvPr/>
        </p:nvGrpSpPr>
        <p:grpSpPr>
          <a:xfrm>
            <a:off x="4157437" y="1842598"/>
            <a:ext cx="4841666" cy="3938288"/>
            <a:chOff x="4157437" y="1842598"/>
            <a:chExt cx="4841666" cy="39382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927C0-89C9-F64C-BE80-FA2E15B283F8}"/>
                </a:ext>
              </a:extLst>
            </p:cNvPr>
            <p:cNvGrpSpPr/>
            <p:nvPr/>
          </p:nvGrpSpPr>
          <p:grpSpPr>
            <a:xfrm>
              <a:off x="4157437" y="1842598"/>
              <a:ext cx="4841666" cy="3938288"/>
              <a:chOff x="4157437" y="1842598"/>
              <a:chExt cx="4841666" cy="393828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CDE2BB7-737B-8546-B3CA-78018163288D}"/>
                  </a:ext>
                </a:extLst>
              </p:cNvPr>
              <p:cNvGrpSpPr/>
              <p:nvPr/>
            </p:nvGrpSpPr>
            <p:grpSpPr>
              <a:xfrm>
                <a:off x="4157437" y="1842598"/>
                <a:ext cx="4841666" cy="3938288"/>
                <a:chOff x="4192606" y="2194288"/>
                <a:chExt cx="4841666" cy="3938288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217182D-6C62-7B46-8894-80008B55E421}"/>
                    </a:ext>
                  </a:extLst>
                </p:cNvPr>
                <p:cNvGrpSpPr/>
                <p:nvPr/>
              </p:nvGrpSpPr>
              <p:grpSpPr>
                <a:xfrm>
                  <a:off x="4379090" y="2194288"/>
                  <a:ext cx="4655182" cy="3938288"/>
                  <a:chOff x="4379090" y="2194288"/>
                  <a:chExt cx="4655182" cy="3938288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96D2EA0B-CA3D-0749-B72F-2842D0D51634}"/>
                      </a:ext>
                    </a:extLst>
                  </p:cNvPr>
                  <p:cNvGrpSpPr/>
                  <p:nvPr/>
                </p:nvGrpSpPr>
                <p:grpSpPr>
                  <a:xfrm>
                    <a:off x="4379090" y="2316312"/>
                    <a:ext cx="4655182" cy="3816264"/>
                    <a:chOff x="4379090" y="1877400"/>
                    <a:chExt cx="4655182" cy="3816264"/>
                  </a:xfrm>
                </p:grpSpPr>
                <p:pic>
                  <p:nvPicPr>
                    <p:cNvPr id="9" name="Picture 8">
                      <a:extLst>
                        <a:ext uri="{FF2B5EF4-FFF2-40B4-BE49-F238E27FC236}">
                          <a16:creationId xmlns:a16="http://schemas.microsoft.com/office/drawing/2014/main" id="{D6FF4228-11ED-F44D-8A9B-2C8FC5DB26A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" r="38515" b="24308"/>
                    <a:stretch/>
                  </p:blipFill>
                  <p:spPr>
                    <a:xfrm>
                      <a:off x="4379090" y="2400047"/>
                      <a:ext cx="4655182" cy="329361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3AF2877-4EFE-8F49-949B-33D70BFE6B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3999" y="1877400"/>
                      <a:ext cx="16602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r>
                        <a:rPr lang="en-GB" sz="2000" u="sng" dirty="0"/>
                        <a:t>Travel Matrix</a:t>
                      </a:r>
                    </a:p>
                  </p:txBody>
                </p:sp>
              </p:grpSp>
              <p:pic>
                <p:nvPicPr>
                  <p:cNvPr id="7170" name="Picture 2" descr="Image result for google maps logo">
                    <a:extLst>
                      <a:ext uri="{FF2B5EF4-FFF2-40B4-BE49-F238E27FC236}">
                        <a16:creationId xmlns:a16="http://schemas.microsoft.com/office/drawing/2014/main" id="{EE95ABD9-115D-B642-81F9-26ADD03A0FFF}"/>
                      </a:ext>
                    </a:extLst>
                  </p:cNvPr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99473" y="2194288"/>
                    <a:ext cx="558800" cy="5588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9" name="Right Arrow 28">
                  <a:extLst>
                    <a:ext uri="{FF2B5EF4-FFF2-40B4-BE49-F238E27FC236}">
                      <a16:creationId xmlns:a16="http://schemas.microsoft.com/office/drawing/2014/main" id="{67F3B738-F4E0-E249-9DDD-156AAAC12543}"/>
                    </a:ext>
                  </a:extLst>
                </p:cNvPr>
                <p:cNvSpPr/>
                <p:nvPr/>
              </p:nvSpPr>
              <p:spPr>
                <a:xfrm>
                  <a:off x="4192606" y="2354184"/>
                  <a:ext cx="654847" cy="298489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8607BBB-C8C5-D540-B1C2-D68EE663F7FA}"/>
                  </a:ext>
                </a:extLst>
              </p:cNvPr>
              <p:cNvGrpSpPr/>
              <p:nvPr/>
            </p:nvGrpSpPr>
            <p:grpSpPr>
              <a:xfrm>
                <a:off x="4379775" y="3064997"/>
                <a:ext cx="709342" cy="2706626"/>
                <a:chOff x="1729058" y="2806370"/>
                <a:chExt cx="709342" cy="2706626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61D9B5B-8F79-C64F-912C-C11E52D366FB}"/>
                    </a:ext>
                  </a:extLst>
                </p:cNvPr>
                <p:cNvSpPr txBox="1"/>
                <p:nvPr/>
              </p:nvSpPr>
              <p:spPr>
                <a:xfrm>
                  <a:off x="1729688" y="2806370"/>
                  <a:ext cx="708712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A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2FCF393-DDD2-814B-979B-F27B9D325940}"/>
                    </a:ext>
                  </a:extLst>
                </p:cNvPr>
                <p:cNvSpPr txBox="1"/>
                <p:nvPr/>
              </p:nvSpPr>
              <p:spPr>
                <a:xfrm>
                  <a:off x="1729688" y="3073675"/>
                  <a:ext cx="708712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B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CEBC9AA-03CD-C047-B817-6CD8B22674F2}"/>
                    </a:ext>
                  </a:extLst>
                </p:cNvPr>
                <p:cNvSpPr txBox="1"/>
                <p:nvPr/>
              </p:nvSpPr>
              <p:spPr>
                <a:xfrm>
                  <a:off x="1729058" y="3353994"/>
                  <a:ext cx="708712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A3BA51A-E29A-3E45-94F2-F67ADAD40288}"/>
                    </a:ext>
                  </a:extLst>
                </p:cNvPr>
                <p:cNvSpPr txBox="1"/>
                <p:nvPr/>
              </p:nvSpPr>
              <p:spPr>
                <a:xfrm>
                  <a:off x="1729688" y="3645107"/>
                  <a:ext cx="708712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D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CB46502-D19B-4243-A2FB-A77DB29D6E43}"/>
                    </a:ext>
                  </a:extLst>
                </p:cNvPr>
                <p:cNvSpPr txBox="1"/>
                <p:nvPr/>
              </p:nvSpPr>
              <p:spPr>
                <a:xfrm>
                  <a:off x="1729058" y="3912793"/>
                  <a:ext cx="708712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E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83EC80B-4B91-1040-BF7F-EC727267D66B}"/>
                    </a:ext>
                  </a:extLst>
                </p:cNvPr>
                <p:cNvSpPr txBox="1"/>
                <p:nvPr/>
              </p:nvSpPr>
              <p:spPr>
                <a:xfrm>
                  <a:off x="1729058" y="4180479"/>
                  <a:ext cx="708712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F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5ABE3CE-6C12-9E48-A518-9214AA0DBA1D}"/>
                    </a:ext>
                  </a:extLst>
                </p:cNvPr>
                <p:cNvSpPr txBox="1"/>
                <p:nvPr/>
              </p:nvSpPr>
              <p:spPr>
                <a:xfrm>
                  <a:off x="1729058" y="4462760"/>
                  <a:ext cx="708712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G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5CBE717-6017-064C-859F-FE4EFF46EF63}"/>
                    </a:ext>
                  </a:extLst>
                </p:cNvPr>
                <p:cNvSpPr txBox="1"/>
                <p:nvPr/>
              </p:nvSpPr>
              <p:spPr>
                <a:xfrm>
                  <a:off x="1729058" y="4723939"/>
                  <a:ext cx="708712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H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54D6350-F2A6-EF49-AA3A-76CD5C44AE93}"/>
                    </a:ext>
                  </a:extLst>
                </p:cNvPr>
                <p:cNvSpPr txBox="1"/>
                <p:nvPr/>
              </p:nvSpPr>
              <p:spPr>
                <a:xfrm>
                  <a:off x="1729058" y="5000075"/>
                  <a:ext cx="708712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I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974B9B1-6091-7046-87EB-2BD3358E2A9E}"/>
                    </a:ext>
                  </a:extLst>
                </p:cNvPr>
                <p:cNvSpPr txBox="1"/>
                <p:nvPr/>
              </p:nvSpPr>
              <p:spPr>
                <a:xfrm>
                  <a:off x="1729058" y="5266775"/>
                  <a:ext cx="708712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J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DF83D54-5BC8-6F49-AD82-2760FF7BEC3A}"/>
                  </a:ext>
                </a:extLst>
              </p:cNvPr>
              <p:cNvGrpSpPr/>
              <p:nvPr/>
            </p:nvGrpSpPr>
            <p:grpSpPr>
              <a:xfrm>
                <a:off x="5180236" y="2516392"/>
                <a:ext cx="3709243" cy="248644"/>
                <a:chOff x="5180236" y="2516392"/>
                <a:chExt cx="3709243" cy="24864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BBCF89E-EBA3-FB4D-8B4E-56A27433831E}"/>
                    </a:ext>
                  </a:extLst>
                </p:cNvPr>
                <p:cNvSpPr txBox="1"/>
                <p:nvPr/>
              </p:nvSpPr>
              <p:spPr>
                <a:xfrm>
                  <a:off x="5180236" y="2518815"/>
                  <a:ext cx="708712" cy="24622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Depot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80CE927-41C5-624D-A745-C10C636707CA}"/>
                    </a:ext>
                  </a:extLst>
                </p:cNvPr>
                <p:cNvSpPr txBox="1"/>
                <p:nvPr/>
              </p:nvSpPr>
              <p:spPr>
                <a:xfrm>
                  <a:off x="5942236" y="2516393"/>
                  <a:ext cx="674464" cy="24622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A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47457A1-5B8D-B24D-8619-914CFAC6DDEC}"/>
                    </a:ext>
                  </a:extLst>
                </p:cNvPr>
                <p:cNvSpPr txBox="1"/>
                <p:nvPr/>
              </p:nvSpPr>
              <p:spPr>
                <a:xfrm>
                  <a:off x="6714749" y="2516392"/>
                  <a:ext cx="674464" cy="24622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B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32785CB-9E25-EF4C-AA11-AAC6F41A3094}"/>
                    </a:ext>
                  </a:extLst>
                </p:cNvPr>
                <p:cNvSpPr txBox="1"/>
                <p:nvPr/>
              </p:nvSpPr>
              <p:spPr>
                <a:xfrm>
                  <a:off x="7487263" y="2516393"/>
                  <a:ext cx="674464" cy="24622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C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6CF9988-313F-E64C-BCEC-621BE1CBE3B3}"/>
                    </a:ext>
                  </a:extLst>
                </p:cNvPr>
                <p:cNvSpPr txBox="1"/>
                <p:nvPr/>
              </p:nvSpPr>
              <p:spPr>
                <a:xfrm>
                  <a:off x="8215015" y="2516393"/>
                  <a:ext cx="674464" cy="24622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chemeClr val="accent1"/>
                    </a:buClr>
                  </a:pPr>
                  <a:r>
                    <a:rPr lang="en-GB" sz="1600" dirty="0"/>
                    <a:t>D</a:t>
                  </a:r>
                </a:p>
              </p:txBody>
            </p: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805CE4C-0BE1-294C-8E78-6236918513B2}"/>
                </a:ext>
              </a:extLst>
            </p:cNvPr>
            <p:cNvSpPr txBox="1"/>
            <p:nvPr/>
          </p:nvSpPr>
          <p:spPr>
            <a:xfrm>
              <a:off x="4380986" y="2796300"/>
              <a:ext cx="708712" cy="2462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/>
                <a:t>Depot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8EE4B-28F6-F546-A43D-9C2771A7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12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8658BD-DE1B-9E4A-AD7D-7D877FD9F4FD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Data Acquisition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CDEA1D-4306-664E-95B8-E1282A0D30D7}"/>
              </a:ext>
            </a:extLst>
          </p:cNvPr>
          <p:cNvGrpSpPr/>
          <p:nvPr/>
        </p:nvGrpSpPr>
        <p:grpSpPr>
          <a:xfrm>
            <a:off x="172095" y="1933679"/>
            <a:ext cx="3927986" cy="3664327"/>
            <a:chOff x="207264" y="1846457"/>
            <a:chExt cx="3927986" cy="36643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737975-A9C3-A846-9C44-EF1DA995917A}"/>
                </a:ext>
              </a:extLst>
            </p:cNvPr>
            <p:cNvSpPr txBox="1"/>
            <p:nvPr/>
          </p:nvSpPr>
          <p:spPr>
            <a:xfrm>
              <a:off x="1579308" y="1846457"/>
              <a:ext cx="166026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2000" u="sng" dirty="0"/>
                <a:t>Delivery Service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53550B-D619-E54F-8573-A9126C4BB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64"/>
            <a:stretch/>
          </p:blipFill>
          <p:spPr>
            <a:xfrm>
              <a:off x="207264" y="2400046"/>
              <a:ext cx="3927986" cy="3110738"/>
            </a:xfrm>
            <a:prstGeom prst="rect">
              <a:avLst/>
            </a:prstGeom>
          </p:spPr>
        </p:pic>
      </p:grpSp>
      <p:pic>
        <p:nvPicPr>
          <p:cNvPr id="7172" name="Picture 4" descr="Image result for royal mail logo">
            <a:extLst>
              <a:ext uri="{FF2B5EF4-FFF2-40B4-BE49-F238E27FC236}">
                <a16:creationId xmlns:a16="http://schemas.microsoft.com/office/drawing/2014/main" id="{E8EC5722-57AB-4446-9876-A28BCBCFD3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8" y="1604349"/>
            <a:ext cx="1110615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query icon">
            <a:extLst>
              <a:ext uri="{FF2B5EF4-FFF2-40B4-BE49-F238E27FC236}">
                <a16:creationId xmlns:a16="http://schemas.microsoft.com/office/drawing/2014/main" id="{86674CF6-B717-A540-A1AD-4DEA2B5E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13" y="311264"/>
            <a:ext cx="1168497" cy="11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5D48E2F-F00B-8A47-AC19-2C18066B5955}"/>
              </a:ext>
            </a:extLst>
          </p:cNvPr>
          <p:cNvGrpSpPr/>
          <p:nvPr/>
        </p:nvGrpSpPr>
        <p:grpSpPr>
          <a:xfrm>
            <a:off x="5744308" y="2828564"/>
            <a:ext cx="1290206" cy="492513"/>
            <a:chOff x="5732603" y="2788148"/>
            <a:chExt cx="1290206" cy="492513"/>
          </a:xfrm>
        </p:grpSpPr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8E020531-B3E3-0D4E-AB69-C817312B2671}"/>
                </a:ext>
              </a:extLst>
            </p:cNvPr>
            <p:cNvSpPr/>
            <p:nvPr/>
          </p:nvSpPr>
          <p:spPr>
            <a:xfrm>
              <a:off x="6464218" y="3062631"/>
              <a:ext cx="558591" cy="218030"/>
            </a:xfrm>
            <a:prstGeom prst="bentArrow">
              <a:avLst>
                <a:gd name="adj1" fmla="val 25000"/>
                <a:gd name="adj2" fmla="val 25000"/>
                <a:gd name="adj3" fmla="val 49661"/>
                <a:gd name="adj4" fmla="val 4375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3C24412E-FB54-6A4E-9355-AEAB91698E66}"/>
                </a:ext>
              </a:extLst>
            </p:cNvPr>
            <p:cNvSpPr/>
            <p:nvPr/>
          </p:nvSpPr>
          <p:spPr>
            <a:xfrm>
              <a:off x="5732603" y="2788148"/>
              <a:ext cx="1288478" cy="483997"/>
            </a:xfrm>
            <a:prstGeom prst="bentArrow">
              <a:avLst>
                <a:gd name="adj1" fmla="val 10277"/>
                <a:gd name="adj2" fmla="val 16587"/>
                <a:gd name="adj3" fmla="val 28154"/>
                <a:gd name="adj4" fmla="val 4375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BD45E4-1A18-BF42-BA6D-19BCEB16007C}"/>
              </a:ext>
            </a:extLst>
          </p:cNvPr>
          <p:cNvCxnSpPr>
            <a:cxnSpLocks/>
          </p:cNvCxnSpPr>
          <p:nvPr/>
        </p:nvCxnSpPr>
        <p:spPr>
          <a:xfrm>
            <a:off x="5599411" y="2858179"/>
            <a:ext cx="3399692" cy="119638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771DE5-739A-B24F-B495-9FA0FDDC4065}"/>
              </a:ext>
            </a:extLst>
          </p:cNvPr>
          <p:cNvGrpSpPr/>
          <p:nvPr/>
        </p:nvGrpSpPr>
        <p:grpSpPr>
          <a:xfrm>
            <a:off x="5496492" y="2797106"/>
            <a:ext cx="2086800" cy="797431"/>
            <a:chOff x="5496492" y="2797106"/>
            <a:chExt cx="2086800" cy="79743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9C58DA5-A56D-2D48-8A3C-22E091D77CF9}"/>
                </a:ext>
              </a:extLst>
            </p:cNvPr>
            <p:cNvSpPr/>
            <p:nvPr/>
          </p:nvSpPr>
          <p:spPr>
            <a:xfrm>
              <a:off x="5496492" y="3321077"/>
              <a:ext cx="550506" cy="270587"/>
            </a:xfrm>
            <a:prstGeom prst="roundRect">
              <a:avLst/>
            </a:prstGeom>
            <a:noFill/>
            <a:ln>
              <a:solidFill>
                <a:srgbClr val="E016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105E540-603E-544A-AFA4-8065EF1671A1}"/>
                </a:ext>
              </a:extLst>
            </p:cNvPr>
            <p:cNvSpPr/>
            <p:nvPr/>
          </p:nvSpPr>
          <p:spPr>
            <a:xfrm>
              <a:off x="6258830" y="3323950"/>
              <a:ext cx="550506" cy="270587"/>
            </a:xfrm>
            <a:prstGeom prst="roundRect">
              <a:avLst/>
            </a:prstGeom>
            <a:noFill/>
            <a:ln>
              <a:solidFill>
                <a:srgbClr val="E016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45C186C-D11E-0549-9C63-2329B8D209BA}"/>
                </a:ext>
              </a:extLst>
            </p:cNvPr>
            <p:cNvSpPr/>
            <p:nvPr/>
          </p:nvSpPr>
          <p:spPr>
            <a:xfrm>
              <a:off x="7032786" y="2797106"/>
              <a:ext cx="550506" cy="270587"/>
            </a:xfrm>
            <a:prstGeom prst="roundRect">
              <a:avLst/>
            </a:prstGeom>
            <a:noFill/>
            <a:ln>
              <a:solidFill>
                <a:srgbClr val="E016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29ABD7E3-3E07-D54B-8EF9-87A843B2894C}"/>
                </a:ext>
              </a:extLst>
            </p:cNvPr>
            <p:cNvSpPr/>
            <p:nvPr/>
          </p:nvSpPr>
          <p:spPr>
            <a:xfrm>
              <a:off x="7032786" y="3067693"/>
              <a:ext cx="550506" cy="270587"/>
            </a:xfrm>
            <a:prstGeom prst="roundRect">
              <a:avLst/>
            </a:prstGeom>
            <a:noFill/>
            <a:ln>
              <a:solidFill>
                <a:srgbClr val="E016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4485FA8-CB35-8D4C-BD19-F727F0485E68}"/>
              </a:ext>
            </a:extLst>
          </p:cNvPr>
          <p:cNvGrpSpPr/>
          <p:nvPr/>
        </p:nvGrpSpPr>
        <p:grpSpPr>
          <a:xfrm>
            <a:off x="1729058" y="2793670"/>
            <a:ext cx="709342" cy="2757426"/>
            <a:chOff x="1729058" y="2793670"/>
            <a:chExt cx="709342" cy="275742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161D72-2A00-7543-9ABE-A1D26EAA3B2E}"/>
                </a:ext>
              </a:extLst>
            </p:cNvPr>
            <p:cNvSpPr txBox="1"/>
            <p:nvPr/>
          </p:nvSpPr>
          <p:spPr>
            <a:xfrm>
              <a:off x="1729688" y="2793670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/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3D65FB-5CD9-F747-A7DF-B51B6EBAA68C}"/>
                </a:ext>
              </a:extLst>
            </p:cNvPr>
            <p:cNvSpPr txBox="1"/>
            <p:nvPr/>
          </p:nvSpPr>
          <p:spPr>
            <a:xfrm>
              <a:off x="1729688" y="3073675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/>
                <a:t>B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5B0C7D-48E9-AB4A-9B76-9CAB55B725B5}"/>
                </a:ext>
              </a:extLst>
            </p:cNvPr>
            <p:cNvSpPr txBox="1"/>
            <p:nvPr/>
          </p:nvSpPr>
          <p:spPr>
            <a:xfrm>
              <a:off x="1729058" y="3353994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/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E86D4B-D83D-BD4D-84B0-4FE0C0B8B3A9}"/>
                </a:ext>
              </a:extLst>
            </p:cNvPr>
            <p:cNvSpPr txBox="1"/>
            <p:nvPr/>
          </p:nvSpPr>
          <p:spPr>
            <a:xfrm>
              <a:off x="1729688" y="3632407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/>
                <a:t>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3B5826-6007-8D43-84C3-8EA6D410E7CD}"/>
                </a:ext>
              </a:extLst>
            </p:cNvPr>
            <p:cNvSpPr txBox="1"/>
            <p:nvPr/>
          </p:nvSpPr>
          <p:spPr>
            <a:xfrm>
              <a:off x="1729058" y="3912793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/>
                <a:t>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B0E9AE-06A6-FC4C-8089-075CCE789DF3}"/>
                </a:ext>
              </a:extLst>
            </p:cNvPr>
            <p:cNvSpPr txBox="1"/>
            <p:nvPr/>
          </p:nvSpPr>
          <p:spPr>
            <a:xfrm>
              <a:off x="1729058" y="4180479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/>
                <a:t>F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63C575-75EE-F341-81F6-9B067A901164}"/>
                </a:ext>
              </a:extLst>
            </p:cNvPr>
            <p:cNvSpPr txBox="1"/>
            <p:nvPr/>
          </p:nvSpPr>
          <p:spPr>
            <a:xfrm>
              <a:off x="1729058" y="4462760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/>
                <a:t>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1D5671-A8E1-2047-8E5B-FC17374DF359}"/>
                </a:ext>
              </a:extLst>
            </p:cNvPr>
            <p:cNvSpPr txBox="1"/>
            <p:nvPr/>
          </p:nvSpPr>
          <p:spPr>
            <a:xfrm>
              <a:off x="1729058" y="4723939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/>
                <a:t>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49AEA1-140D-4847-B641-985126F373BF}"/>
                </a:ext>
              </a:extLst>
            </p:cNvPr>
            <p:cNvSpPr txBox="1"/>
            <p:nvPr/>
          </p:nvSpPr>
          <p:spPr>
            <a:xfrm>
              <a:off x="1729058" y="5000075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/>
                <a:t>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80F4666-1C7D-994E-BAF3-E212170953F6}"/>
                </a:ext>
              </a:extLst>
            </p:cNvPr>
            <p:cNvSpPr txBox="1"/>
            <p:nvPr/>
          </p:nvSpPr>
          <p:spPr>
            <a:xfrm>
              <a:off x="1729058" y="5304875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/>
                <a:t>J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A63FBB-B417-F04E-B8F7-D622421527AB}"/>
              </a:ext>
            </a:extLst>
          </p:cNvPr>
          <p:cNvGrpSpPr/>
          <p:nvPr/>
        </p:nvGrpSpPr>
        <p:grpSpPr>
          <a:xfrm>
            <a:off x="495300" y="2793670"/>
            <a:ext cx="1125039" cy="2757426"/>
            <a:chOff x="1729058" y="2793670"/>
            <a:chExt cx="709342" cy="275742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4CCC909-C2E6-F940-B8A4-E0063276514C}"/>
                </a:ext>
              </a:extLst>
            </p:cNvPr>
            <p:cNvSpPr txBox="1"/>
            <p:nvPr/>
          </p:nvSpPr>
          <p:spPr>
            <a:xfrm>
              <a:off x="1729688" y="2793670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 err="1"/>
                <a:t>xxxxx</a:t>
              </a:r>
              <a:endParaRPr lang="en-GB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DFF4E7-DE05-B442-9490-B876AA3B8072}"/>
                </a:ext>
              </a:extLst>
            </p:cNvPr>
            <p:cNvSpPr txBox="1"/>
            <p:nvPr/>
          </p:nvSpPr>
          <p:spPr>
            <a:xfrm>
              <a:off x="1729688" y="3073675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 err="1"/>
                <a:t>xxxxx</a:t>
              </a:r>
              <a:endParaRPr lang="en-GB" sz="16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7AAF98-E6F2-2B4C-874B-A08BB344D6E0}"/>
                </a:ext>
              </a:extLst>
            </p:cNvPr>
            <p:cNvSpPr txBox="1"/>
            <p:nvPr/>
          </p:nvSpPr>
          <p:spPr>
            <a:xfrm>
              <a:off x="1729058" y="3353994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 err="1"/>
                <a:t>xxxxx</a:t>
              </a:r>
              <a:endParaRPr lang="en-GB" sz="16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0CB59F-7DC3-E940-9C79-F0F98DD9FFF5}"/>
                </a:ext>
              </a:extLst>
            </p:cNvPr>
            <p:cNvSpPr txBox="1"/>
            <p:nvPr/>
          </p:nvSpPr>
          <p:spPr>
            <a:xfrm>
              <a:off x="1729688" y="3619707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 err="1"/>
                <a:t>xxxxx</a:t>
              </a:r>
              <a:endParaRPr lang="en-GB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AB1374-B51E-3140-85A5-55C3A06EE106}"/>
                </a:ext>
              </a:extLst>
            </p:cNvPr>
            <p:cNvSpPr txBox="1"/>
            <p:nvPr/>
          </p:nvSpPr>
          <p:spPr>
            <a:xfrm>
              <a:off x="1729058" y="3912793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 err="1"/>
                <a:t>xxxxx</a:t>
              </a:r>
              <a:endParaRPr lang="en-GB" sz="16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5916435-C16E-7A47-9A64-EA711A62917D}"/>
                </a:ext>
              </a:extLst>
            </p:cNvPr>
            <p:cNvSpPr txBox="1"/>
            <p:nvPr/>
          </p:nvSpPr>
          <p:spPr>
            <a:xfrm>
              <a:off x="1729058" y="4180479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 err="1"/>
                <a:t>xxxxx</a:t>
              </a:r>
              <a:endParaRPr lang="en-GB" sz="16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7AD0E1-6F53-0348-AEEB-912F9F21582C}"/>
                </a:ext>
              </a:extLst>
            </p:cNvPr>
            <p:cNvSpPr txBox="1"/>
            <p:nvPr/>
          </p:nvSpPr>
          <p:spPr>
            <a:xfrm>
              <a:off x="1729058" y="4462760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 err="1"/>
                <a:t>xxxxx</a:t>
              </a:r>
              <a:endParaRPr lang="en-GB" sz="16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3490D0-1498-1D44-9C9A-6EEBC4B7A632}"/>
                </a:ext>
              </a:extLst>
            </p:cNvPr>
            <p:cNvSpPr txBox="1"/>
            <p:nvPr/>
          </p:nvSpPr>
          <p:spPr>
            <a:xfrm>
              <a:off x="1729058" y="4723939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 err="1"/>
                <a:t>xxxxx</a:t>
              </a:r>
              <a:endParaRPr lang="en-GB" sz="16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AB198FD-B167-344C-A431-20E4B45BDF69}"/>
                </a:ext>
              </a:extLst>
            </p:cNvPr>
            <p:cNvSpPr txBox="1"/>
            <p:nvPr/>
          </p:nvSpPr>
          <p:spPr>
            <a:xfrm>
              <a:off x="1729058" y="5000075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 err="1"/>
                <a:t>xxxxx</a:t>
              </a:r>
              <a:endParaRPr lang="en-GB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CB9C48-EB73-5A49-8653-85BA7D3DED7B}"/>
                </a:ext>
              </a:extLst>
            </p:cNvPr>
            <p:cNvSpPr txBox="1"/>
            <p:nvPr/>
          </p:nvSpPr>
          <p:spPr>
            <a:xfrm>
              <a:off x="1729058" y="5304875"/>
              <a:ext cx="70871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sz="1600" dirty="0" err="1"/>
                <a:t>xxxxx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95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31F5E-FE0D-014E-9778-0F4E8E228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4" y="2470425"/>
            <a:ext cx="4318000" cy="29051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5E36C-A07F-524D-8361-EC79A4D9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64" y="2184675"/>
            <a:ext cx="4778375" cy="36195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897D33A-5A3F-8C45-99A5-AF16BB467960}"/>
              </a:ext>
            </a:extLst>
          </p:cNvPr>
          <p:cNvGrpSpPr/>
          <p:nvPr/>
        </p:nvGrpSpPr>
        <p:grpSpPr>
          <a:xfrm>
            <a:off x="162046" y="2108475"/>
            <a:ext cx="5081286" cy="3838443"/>
            <a:chOff x="162046" y="2108475"/>
            <a:chExt cx="5081286" cy="3838443"/>
          </a:xfrm>
          <a:solidFill>
            <a:schemeClr val="bg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B1A5783-4387-3F46-A63E-6A9A061E62BC}"/>
                </a:ext>
              </a:extLst>
            </p:cNvPr>
            <p:cNvSpPr/>
            <p:nvPr/>
          </p:nvSpPr>
          <p:spPr>
            <a:xfrm>
              <a:off x="162046" y="2108475"/>
              <a:ext cx="5081286" cy="38384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7331DB-4C63-2C44-874B-AEB37759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64" y="2248175"/>
              <a:ext cx="4667250" cy="3492500"/>
            </a:xfrm>
            <a:prstGeom prst="rect">
              <a:avLst/>
            </a:prstGeom>
            <a:grpFill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6509BE-0B6D-6B4F-A811-31C8726719EC}"/>
              </a:ext>
            </a:extLst>
          </p:cNvPr>
          <p:cNvGrpSpPr/>
          <p:nvPr/>
        </p:nvGrpSpPr>
        <p:grpSpPr>
          <a:xfrm>
            <a:off x="162046" y="2108475"/>
            <a:ext cx="5081286" cy="3838443"/>
            <a:chOff x="162046" y="2108475"/>
            <a:chExt cx="5081286" cy="3838443"/>
          </a:xfrm>
          <a:solidFill>
            <a:schemeClr val="bg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B5A9D8-B617-3149-944C-8DC546B002ED}"/>
                </a:ext>
              </a:extLst>
            </p:cNvPr>
            <p:cNvSpPr/>
            <p:nvPr/>
          </p:nvSpPr>
          <p:spPr>
            <a:xfrm>
              <a:off x="162046" y="2108475"/>
              <a:ext cx="5081286" cy="38384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D0369A-D84E-8C4D-A259-454B08064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64" y="2216425"/>
              <a:ext cx="4333875" cy="3270250"/>
            </a:xfrm>
            <a:prstGeom prst="rect">
              <a:avLst/>
            </a:prstGeom>
            <a:grpFill/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AA3AAE4-1D7F-7141-953B-811083CF7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64" y="2171975"/>
            <a:ext cx="4721225" cy="36512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8EE4B-28F6-F546-A43D-9C2771A7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13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8658BD-DE1B-9E4A-AD7D-7D877FD9F4FD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Initialisation</a:t>
            </a:r>
          </a:p>
        </p:txBody>
      </p:sp>
      <p:pic>
        <p:nvPicPr>
          <p:cNvPr id="6152" name="Picture 8" descr="Image result for pause red icon">
            <a:extLst>
              <a:ext uri="{FF2B5EF4-FFF2-40B4-BE49-F238E27FC236}">
                <a16:creationId xmlns:a16="http://schemas.microsoft.com/office/drawing/2014/main" id="{19397A3F-4EDA-0246-A857-39DD4FA2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13" y="304659"/>
            <a:ext cx="1203957" cy="12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A848B16-F261-FE42-8387-7C1FD8646513}"/>
              </a:ext>
            </a:extLst>
          </p:cNvPr>
          <p:cNvSpPr/>
          <p:nvPr/>
        </p:nvSpPr>
        <p:spPr>
          <a:xfrm>
            <a:off x="3247967" y="1518712"/>
            <a:ext cx="2706190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Ad-hoc Solutions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ACFF471E-B789-464D-8BDA-03EAACACB479}"/>
              </a:ext>
            </a:extLst>
          </p:cNvPr>
          <p:cNvSpPr txBox="1">
            <a:spLocks/>
          </p:cNvSpPr>
          <p:nvPr/>
        </p:nvSpPr>
        <p:spPr>
          <a:xfrm>
            <a:off x="5276857" y="2108476"/>
            <a:ext cx="3490032" cy="11870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GB" sz="1800" b="1" dirty="0">
                <a:solidFill>
                  <a:srgbClr val="FF0000"/>
                </a:solidFill>
                <a:latin typeface="Helvetica" pitchFamily="2" charset="0"/>
              </a:rPr>
              <a:t>1. </a:t>
            </a:r>
            <a:r>
              <a:rPr lang="en-GB" sz="1800" b="1" dirty="0">
                <a:latin typeface="Helvetica" pitchFamily="2" charset="0"/>
              </a:rPr>
              <a:t>  Random Assignment</a:t>
            </a:r>
            <a:endParaRPr lang="en-GB" sz="1800" dirty="0">
              <a:latin typeface="Helvetica" pitchFamily="2" charset="0"/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E2DAF877-6035-294B-80CA-F7E56A357DBB}"/>
              </a:ext>
            </a:extLst>
          </p:cNvPr>
          <p:cNvSpPr txBox="1">
            <a:spLocks/>
          </p:cNvSpPr>
          <p:nvPr/>
        </p:nvSpPr>
        <p:spPr>
          <a:xfrm>
            <a:off x="5276857" y="2655389"/>
            <a:ext cx="3455071" cy="26932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GB" sz="1800" b="1" dirty="0">
                <a:solidFill>
                  <a:srgbClr val="FF0000"/>
                </a:solidFill>
                <a:latin typeface="Helvetica" pitchFamily="2" charset="0"/>
              </a:rPr>
              <a:t>2. </a:t>
            </a:r>
            <a:r>
              <a:rPr lang="en-GB" sz="1800" b="1" dirty="0">
                <a:latin typeface="Helvetica" pitchFamily="2" charset="0"/>
              </a:rPr>
              <a:t>  Round-Robin:</a:t>
            </a:r>
            <a:r>
              <a:rPr lang="en-GB" sz="1800" dirty="0">
                <a:latin typeface="Helvetica" pitchFamily="2" charset="0"/>
              </a:rPr>
              <a:t> assignment 1 parcel at a time…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FAEFE71D-54BE-FC41-98C6-0EA0196B21CC}"/>
              </a:ext>
            </a:extLst>
          </p:cNvPr>
          <p:cNvSpPr txBox="1">
            <a:spLocks/>
          </p:cNvSpPr>
          <p:nvPr/>
        </p:nvSpPr>
        <p:spPr>
          <a:xfrm>
            <a:off x="5288432" y="3551311"/>
            <a:ext cx="3198407" cy="10435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GB" sz="1800" b="1" dirty="0">
                <a:solidFill>
                  <a:srgbClr val="FF0000"/>
                </a:solidFill>
                <a:latin typeface="Helvetica" pitchFamily="2" charset="0"/>
              </a:rPr>
              <a:t>3. </a:t>
            </a:r>
            <a:r>
              <a:rPr lang="en-GB" sz="1800" b="1" dirty="0">
                <a:latin typeface="Helvetica" pitchFamily="2" charset="0"/>
              </a:rPr>
              <a:t>  Close-First:</a:t>
            </a:r>
            <a:r>
              <a:rPr lang="en-GB" sz="1800" dirty="0">
                <a:latin typeface="Helvetica" pitchFamily="2" charset="0"/>
              </a:rPr>
              <a:t> assignment 1 van at a time…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14FF36-B116-D34E-8AF9-3CBD24AE9219}"/>
              </a:ext>
            </a:extLst>
          </p:cNvPr>
          <p:cNvSpPr txBox="1">
            <a:spLocks/>
          </p:cNvSpPr>
          <p:nvPr/>
        </p:nvSpPr>
        <p:spPr>
          <a:xfrm>
            <a:off x="5288432" y="4412515"/>
            <a:ext cx="3198407" cy="10435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GB" sz="1800" b="1" dirty="0">
                <a:solidFill>
                  <a:srgbClr val="FF0000"/>
                </a:solidFill>
                <a:latin typeface="Helvetica" pitchFamily="2" charset="0"/>
              </a:rPr>
              <a:t>4. </a:t>
            </a:r>
            <a:r>
              <a:rPr lang="en-GB" sz="1800" b="1" dirty="0">
                <a:latin typeface="Helvetica" pitchFamily="2" charset="0"/>
              </a:rPr>
              <a:t>  Alpha-</a:t>
            </a:r>
            <a:r>
              <a:rPr lang="en-GB" sz="1800" b="1" dirty="0" err="1">
                <a:latin typeface="Helvetica" pitchFamily="2" charset="0"/>
              </a:rPr>
              <a:t>Num</a:t>
            </a:r>
            <a:r>
              <a:rPr lang="en-GB" sz="1800" b="1" dirty="0">
                <a:latin typeface="Helvetica" pitchFamily="2" charset="0"/>
              </a:rPr>
              <a:t>:</a:t>
            </a:r>
            <a:r>
              <a:rPr lang="en-GB" sz="1800" dirty="0">
                <a:latin typeface="Helvetica" pitchFamily="2" charset="0"/>
              </a:rPr>
              <a:t> assignment per postcode area…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95214BE-F49E-F346-895F-9710B9C36E4F}"/>
              </a:ext>
            </a:extLst>
          </p:cNvPr>
          <p:cNvSpPr txBox="1">
            <a:spLocks/>
          </p:cNvSpPr>
          <p:nvPr/>
        </p:nvSpPr>
        <p:spPr>
          <a:xfrm>
            <a:off x="5276857" y="2108475"/>
            <a:ext cx="3490032" cy="9321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GB" sz="1800" b="1" dirty="0">
                <a:solidFill>
                  <a:srgbClr val="FF0000"/>
                </a:solidFill>
                <a:latin typeface="Helvetica" pitchFamily="2" charset="0"/>
              </a:rPr>
              <a:t>1. </a:t>
            </a:r>
            <a:r>
              <a:rPr lang="en-GB" sz="1800" b="1" dirty="0">
                <a:latin typeface="Helvetica" pitchFamily="2" charset="0"/>
              </a:rPr>
              <a:t>  </a:t>
            </a:r>
            <a:r>
              <a:rPr lang="en-GB" sz="1800" b="1" strike="sngStrike" dirty="0">
                <a:latin typeface="Helvetica" pitchFamily="2" charset="0"/>
              </a:rPr>
              <a:t>Random Assignment</a:t>
            </a:r>
            <a:endParaRPr lang="en-GB" sz="1800" strike="sngStrike" dirty="0">
              <a:latin typeface="Helvetica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2F5FFEE-71D1-714E-B791-22DCC157FE8B}"/>
              </a:ext>
            </a:extLst>
          </p:cNvPr>
          <p:cNvSpPr/>
          <p:nvPr/>
        </p:nvSpPr>
        <p:spPr>
          <a:xfrm>
            <a:off x="5108639" y="5407917"/>
            <a:ext cx="3489840" cy="4676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 algn="ctr">
              <a:lnSpc>
                <a:spcPct val="150000"/>
              </a:lnSpc>
              <a:buClr>
                <a:srgbClr val="FF0000"/>
              </a:buClr>
              <a:buSzPct val="120000"/>
              <a:buFont typeface="Wingdings" pitchFamily="2" charset="2"/>
              <a:buChar char="Ø"/>
            </a:pPr>
            <a:r>
              <a:rPr lang="en-GB" b="1" dirty="0">
                <a:solidFill>
                  <a:srgbClr val="000000"/>
                </a:solidFill>
                <a:latin typeface="Helvetica" pitchFamily="2" charset="0"/>
              </a:rPr>
              <a:t>Choose Cheapest One !</a:t>
            </a:r>
          </a:p>
        </p:txBody>
      </p:sp>
    </p:spTree>
    <p:extLst>
      <p:ext uri="{BB962C8B-B14F-4D97-AF65-F5344CB8AC3E}">
        <p14:creationId xmlns:p14="http://schemas.microsoft.com/office/powerpoint/2010/main" val="422064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3" grpId="0"/>
      <p:bldP spid="54" grpId="0"/>
      <p:bldP spid="55" grpId="0"/>
      <p:bldP spid="56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9D1A2E6-242F-3844-AE40-CD3BE83D7BDE}"/>
              </a:ext>
            </a:extLst>
          </p:cNvPr>
          <p:cNvGrpSpPr/>
          <p:nvPr/>
        </p:nvGrpSpPr>
        <p:grpSpPr>
          <a:xfrm>
            <a:off x="246182" y="2444421"/>
            <a:ext cx="4135495" cy="3129249"/>
            <a:chOff x="246182" y="2819557"/>
            <a:chExt cx="4135495" cy="31292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78AA39-F5D0-6042-A6E5-8B2B263FED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6182" y="2819557"/>
              <a:ext cx="4135495" cy="3048926"/>
              <a:chOff x="175364" y="2690095"/>
              <a:chExt cx="2482979" cy="183059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755856-34B5-9D41-999D-20150A45798C}"/>
                  </a:ext>
                </a:extLst>
              </p:cNvPr>
              <p:cNvSpPr txBox="1"/>
              <p:nvPr/>
            </p:nvSpPr>
            <p:spPr>
              <a:xfrm>
                <a:off x="1127398" y="2690095"/>
                <a:ext cx="410968" cy="22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chemeClr val="accent1"/>
                  </a:buClr>
                </a:pPr>
                <a:r>
                  <a:rPr lang="en-GB" sz="2400" u="sng" dirty="0"/>
                  <a:t>Input</a:t>
                </a: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84E66E2-B7D4-2B4A-ACBB-B0B4F6E5F2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8223" b="46617"/>
              <a:stretch/>
            </p:blipFill>
            <p:spPr>
              <a:xfrm>
                <a:off x="175364" y="2977263"/>
                <a:ext cx="2482979" cy="1543428"/>
              </a:xfrm>
              <a:prstGeom prst="rect">
                <a:avLst/>
              </a:prstGeom>
              <a:ln w="25400">
                <a:noFill/>
              </a:ln>
            </p:spPr>
          </p:pic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1D7BE43-BEEA-8945-B6E2-DA2F0078F69F}"/>
                </a:ext>
              </a:extLst>
            </p:cNvPr>
            <p:cNvSpPr/>
            <p:nvPr/>
          </p:nvSpPr>
          <p:spPr>
            <a:xfrm>
              <a:off x="3493477" y="5638800"/>
              <a:ext cx="422031" cy="3100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F828C-EBD1-314B-91AF-4E4EEACB5429}"/>
              </a:ext>
            </a:extLst>
          </p:cNvPr>
          <p:cNvGrpSpPr/>
          <p:nvPr/>
        </p:nvGrpSpPr>
        <p:grpSpPr>
          <a:xfrm>
            <a:off x="246182" y="2416381"/>
            <a:ext cx="4225152" cy="3157289"/>
            <a:chOff x="246182" y="2791517"/>
            <a:chExt cx="4225152" cy="31572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05D985-C162-684D-BB2D-DECC10D6AB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6182" y="2791517"/>
              <a:ext cx="4225152" cy="3076968"/>
              <a:chOff x="2483555" y="2723309"/>
              <a:chExt cx="2487351" cy="181141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6582290-4691-BC46-AC71-69A71A034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132" b="46132"/>
              <a:stretch/>
            </p:blipFill>
            <p:spPr>
              <a:xfrm>
                <a:off x="2483555" y="2977264"/>
                <a:ext cx="2487351" cy="155745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3DA638-DFF9-754A-BB41-7D65349C7275}"/>
                  </a:ext>
                </a:extLst>
              </p:cNvPr>
              <p:cNvSpPr txBox="1"/>
              <p:nvPr/>
            </p:nvSpPr>
            <p:spPr>
              <a:xfrm>
                <a:off x="3337098" y="2723309"/>
                <a:ext cx="583540" cy="2174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b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chemeClr val="accent1"/>
                  </a:buClr>
                </a:pPr>
                <a:r>
                  <a:rPr lang="en-GB" sz="2400" u="sng" dirty="0"/>
                  <a:t>Destroy</a:t>
                </a:r>
              </a:p>
            </p:txBody>
          </p:sp>
        </p:grp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B73D6E1-67E9-7C4E-AC3A-664C357312CE}"/>
                </a:ext>
              </a:extLst>
            </p:cNvPr>
            <p:cNvSpPr/>
            <p:nvPr/>
          </p:nvSpPr>
          <p:spPr>
            <a:xfrm>
              <a:off x="1113692" y="5486400"/>
              <a:ext cx="1390898" cy="462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88D599-5FA0-E144-856F-4B2EA234CFE4}"/>
              </a:ext>
            </a:extLst>
          </p:cNvPr>
          <p:cNvGrpSpPr/>
          <p:nvPr/>
        </p:nvGrpSpPr>
        <p:grpSpPr>
          <a:xfrm>
            <a:off x="210724" y="2447265"/>
            <a:ext cx="4296068" cy="3100614"/>
            <a:chOff x="210724" y="2822401"/>
            <a:chExt cx="4296068" cy="310061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C878F13-8D7C-5645-9DDD-2566B5A12075}"/>
                </a:ext>
              </a:extLst>
            </p:cNvPr>
            <p:cNvGrpSpPr/>
            <p:nvPr/>
          </p:nvGrpSpPr>
          <p:grpSpPr>
            <a:xfrm>
              <a:off x="210724" y="2822401"/>
              <a:ext cx="4296068" cy="3100614"/>
              <a:chOff x="246182" y="2824373"/>
              <a:chExt cx="4296068" cy="310061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B7B666A-8C5F-054E-A123-750665D8F871}"/>
                  </a:ext>
                </a:extLst>
              </p:cNvPr>
              <p:cNvGrpSpPr/>
              <p:nvPr/>
            </p:nvGrpSpPr>
            <p:grpSpPr>
              <a:xfrm>
                <a:off x="246182" y="2824373"/>
                <a:ext cx="4248887" cy="3100614"/>
                <a:chOff x="246182" y="2824373"/>
                <a:chExt cx="4248887" cy="3100614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75547B2D-E713-EB4E-9467-D2055DB4E2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28627" y="2824373"/>
                  <a:ext cx="4166442" cy="3100614"/>
                  <a:chOff x="1740826" y="4112162"/>
                  <a:chExt cx="2360059" cy="1756326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008642AA-FA8C-0D4F-B535-79704ED843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2644" t="44723" r="18142" b="1"/>
                  <a:stretch/>
                </p:blipFill>
                <p:spPr>
                  <a:xfrm>
                    <a:off x="1740826" y="4270333"/>
                    <a:ext cx="2360059" cy="1598155"/>
                  </a:xfrm>
                  <a:prstGeom prst="rect">
                    <a:avLst/>
                  </a:prstGeom>
                  <a:ln w="25400">
                    <a:noFill/>
                  </a:ln>
                </p:spPr>
              </p:pic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331ACF9-C544-E444-A135-90391A96A1C8}"/>
                      </a:ext>
                    </a:extLst>
                  </p:cNvPr>
                  <p:cNvSpPr txBox="1"/>
                  <p:nvPr/>
                </p:nvSpPr>
                <p:spPr>
                  <a:xfrm>
                    <a:off x="2383744" y="4112162"/>
                    <a:ext cx="850226" cy="20920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spcBef>
                        <a:spcPct val="20000"/>
                      </a:spcBef>
                      <a:buClr>
                        <a:schemeClr val="accent1"/>
                      </a:buClr>
                    </a:pPr>
                    <a:r>
                      <a:rPr lang="en-GB" sz="2400" u="sng" dirty="0"/>
                      <a:t>Repair</a:t>
                    </a:r>
                  </a:p>
                </p:txBody>
              </p:sp>
            </p:grpSp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86B84292-B11F-A543-B4B5-F3330138D3A2}"/>
                    </a:ext>
                  </a:extLst>
                </p:cNvPr>
                <p:cNvSpPr/>
                <p:nvPr/>
              </p:nvSpPr>
              <p:spPr>
                <a:xfrm>
                  <a:off x="246182" y="2943651"/>
                  <a:ext cx="902968" cy="45214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15FCA7FE-60D4-BC4D-916C-AA8DFAAA549F}"/>
                  </a:ext>
                </a:extLst>
              </p:cNvPr>
              <p:cNvSpPr/>
              <p:nvPr/>
            </p:nvSpPr>
            <p:spPr>
              <a:xfrm>
                <a:off x="4267200" y="2976183"/>
                <a:ext cx="275050" cy="266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C7F6B8A-9374-1F4E-BD27-D2D9B051139F}"/>
                </a:ext>
              </a:extLst>
            </p:cNvPr>
            <p:cNvGrpSpPr/>
            <p:nvPr/>
          </p:nvGrpSpPr>
          <p:grpSpPr>
            <a:xfrm>
              <a:off x="1453662" y="3242547"/>
              <a:ext cx="1925347" cy="2138145"/>
              <a:chOff x="1453662" y="3242547"/>
              <a:chExt cx="1925347" cy="213814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CCE3489-53E0-6D40-A034-8F61C68942C3}"/>
                  </a:ext>
                </a:extLst>
              </p:cNvPr>
              <p:cNvGrpSpPr/>
              <p:nvPr/>
            </p:nvGrpSpPr>
            <p:grpSpPr>
              <a:xfrm>
                <a:off x="1453662" y="3932359"/>
                <a:ext cx="1925347" cy="1448333"/>
                <a:chOff x="1453662" y="3932359"/>
                <a:chExt cx="1925347" cy="1448333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4B7CB39-3AA3-A542-AEB0-D5B8298953B2}"/>
                    </a:ext>
                  </a:extLst>
                </p:cNvPr>
                <p:cNvSpPr/>
                <p:nvPr/>
              </p:nvSpPr>
              <p:spPr>
                <a:xfrm>
                  <a:off x="1453662" y="3950677"/>
                  <a:ext cx="414389" cy="422031"/>
                </a:xfrm>
                <a:prstGeom prst="ellipse">
                  <a:avLst/>
                </a:prstGeom>
                <a:noFill/>
                <a:ln>
                  <a:solidFill>
                    <a:srgbClr val="E0162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40FD897-1728-4F4F-AAF8-26434BE52CE9}"/>
                    </a:ext>
                  </a:extLst>
                </p:cNvPr>
                <p:cNvSpPr/>
                <p:nvPr/>
              </p:nvSpPr>
              <p:spPr>
                <a:xfrm>
                  <a:off x="1516358" y="4958661"/>
                  <a:ext cx="414389" cy="422031"/>
                </a:xfrm>
                <a:prstGeom prst="ellipse">
                  <a:avLst/>
                </a:prstGeom>
                <a:noFill/>
                <a:ln>
                  <a:solidFill>
                    <a:srgbClr val="E0162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9E4BDCF-9463-E44F-A8AF-CCC80F268228}"/>
                    </a:ext>
                  </a:extLst>
                </p:cNvPr>
                <p:cNvSpPr/>
                <p:nvPr/>
              </p:nvSpPr>
              <p:spPr>
                <a:xfrm>
                  <a:off x="2540259" y="3977692"/>
                  <a:ext cx="414389" cy="422031"/>
                </a:xfrm>
                <a:prstGeom prst="ellipse">
                  <a:avLst/>
                </a:prstGeom>
                <a:noFill/>
                <a:ln>
                  <a:solidFill>
                    <a:srgbClr val="E0162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787E888-FF03-AF4E-B33F-E162CC4DF1D5}"/>
                    </a:ext>
                  </a:extLst>
                </p:cNvPr>
                <p:cNvSpPr/>
                <p:nvPr/>
              </p:nvSpPr>
              <p:spPr>
                <a:xfrm>
                  <a:off x="2794740" y="4304782"/>
                  <a:ext cx="414389" cy="422031"/>
                </a:xfrm>
                <a:prstGeom prst="ellipse">
                  <a:avLst/>
                </a:prstGeom>
                <a:noFill/>
                <a:ln>
                  <a:solidFill>
                    <a:srgbClr val="E0162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6AF53E6-6645-3741-B0FD-6276AFBCA60D}"/>
                    </a:ext>
                  </a:extLst>
                </p:cNvPr>
                <p:cNvSpPr/>
                <p:nvPr/>
              </p:nvSpPr>
              <p:spPr>
                <a:xfrm>
                  <a:off x="2964620" y="3932359"/>
                  <a:ext cx="414389" cy="422031"/>
                </a:xfrm>
                <a:prstGeom prst="ellipse">
                  <a:avLst/>
                </a:prstGeom>
                <a:noFill/>
                <a:ln>
                  <a:solidFill>
                    <a:srgbClr val="E0162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498A957-33D1-9D4E-86E1-3BE2A0FC83D3}"/>
                  </a:ext>
                </a:extLst>
              </p:cNvPr>
              <p:cNvSpPr/>
              <p:nvPr/>
            </p:nvSpPr>
            <p:spPr>
              <a:xfrm>
                <a:off x="2587545" y="3242547"/>
                <a:ext cx="414389" cy="422031"/>
              </a:xfrm>
              <a:prstGeom prst="ellipse">
                <a:avLst/>
              </a:prstGeom>
              <a:noFill/>
              <a:ln>
                <a:solidFill>
                  <a:srgbClr val="E01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8EE4B-28F6-F546-A43D-9C2771A7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14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8658BD-DE1B-9E4A-AD7D-7D877FD9F4FD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Global Search … Large Neighbourhood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DAD898-A139-384C-8257-DD54B1CE9EF7}"/>
              </a:ext>
            </a:extLst>
          </p:cNvPr>
          <p:cNvSpPr txBox="1">
            <a:spLocks/>
          </p:cNvSpPr>
          <p:nvPr/>
        </p:nvSpPr>
        <p:spPr>
          <a:xfrm>
            <a:off x="4562829" y="2336348"/>
            <a:ext cx="4514790" cy="35221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GB" sz="1800" b="1" dirty="0">
                <a:solidFill>
                  <a:srgbClr val="FF0000"/>
                </a:solidFill>
                <a:latin typeface="Helvetica" pitchFamily="2" charset="0"/>
              </a:rPr>
              <a:t>1. </a:t>
            </a:r>
            <a:r>
              <a:rPr lang="en-GB" sz="1800" b="1" dirty="0">
                <a:latin typeface="Helvetica" pitchFamily="2" charset="0"/>
              </a:rPr>
              <a:t>  Start from Input Solution</a:t>
            </a:r>
            <a:endParaRPr lang="en-GB" sz="1800" dirty="0">
              <a:latin typeface="Helvetica" pitchFamily="2" charset="0"/>
            </a:endParaRPr>
          </a:p>
        </p:txBody>
      </p:sp>
      <p:pic>
        <p:nvPicPr>
          <p:cNvPr id="3074" name="Picture 2" descr="Image result for tools icon">
            <a:extLst>
              <a:ext uri="{FF2B5EF4-FFF2-40B4-BE49-F238E27FC236}">
                <a16:creationId xmlns:a16="http://schemas.microsoft.com/office/drawing/2014/main" id="{90209C49-F0E6-F948-B96B-59161B353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224" y="280959"/>
            <a:ext cx="1304779" cy="130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C2E16C7-91F4-F14E-8ABA-33EF488616F4}"/>
              </a:ext>
            </a:extLst>
          </p:cNvPr>
          <p:cNvGrpSpPr/>
          <p:nvPr/>
        </p:nvGrpSpPr>
        <p:grpSpPr>
          <a:xfrm>
            <a:off x="1453662" y="2867411"/>
            <a:ext cx="1925347" cy="2138145"/>
            <a:chOff x="1453662" y="3242547"/>
            <a:chExt cx="1925347" cy="21381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6A8BDEE-6444-9547-9E9C-E34C7637B1DC}"/>
                </a:ext>
              </a:extLst>
            </p:cNvPr>
            <p:cNvGrpSpPr/>
            <p:nvPr/>
          </p:nvGrpSpPr>
          <p:grpSpPr>
            <a:xfrm>
              <a:off x="1453662" y="3932359"/>
              <a:ext cx="1925347" cy="1448333"/>
              <a:chOff x="1453662" y="3932359"/>
              <a:chExt cx="1925347" cy="1448333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464F17C-F1C3-1244-B718-918C118E84D2}"/>
                  </a:ext>
                </a:extLst>
              </p:cNvPr>
              <p:cNvSpPr/>
              <p:nvPr/>
            </p:nvSpPr>
            <p:spPr>
              <a:xfrm>
                <a:off x="1453662" y="3950677"/>
                <a:ext cx="414389" cy="422031"/>
              </a:xfrm>
              <a:prstGeom prst="ellipse">
                <a:avLst/>
              </a:prstGeom>
              <a:noFill/>
              <a:ln>
                <a:solidFill>
                  <a:srgbClr val="E01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703705B-65F9-0341-96A3-D135636EDA19}"/>
                  </a:ext>
                </a:extLst>
              </p:cNvPr>
              <p:cNvSpPr/>
              <p:nvPr/>
            </p:nvSpPr>
            <p:spPr>
              <a:xfrm>
                <a:off x="1516358" y="4958661"/>
                <a:ext cx="414389" cy="422031"/>
              </a:xfrm>
              <a:prstGeom prst="ellipse">
                <a:avLst/>
              </a:prstGeom>
              <a:noFill/>
              <a:ln>
                <a:solidFill>
                  <a:srgbClr val="E01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1073886-E42D-8B4D-B733-4E09D0436F29}"/>
                  </a:ext>
                </a:extLst>
              </p:cNvPr>
              <p:cNvSpPr/>
              <p:nvPr/>
            </p:nvSpPr>
            <p:spPr>
              <a:xfrm>
                <a:off x="2540259" y="3977692"/>
                <a:ext cx="414389" cy="422031"/>
              </a:xfrm>
              <a:prstGeom prst="ellipse">
                <a:avLst/>
              </a:prstGeom>
              <a:noFill/>
              <a:ln>
                <a:solidFill>
                  <a:srgbClr val="E01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A7E6A3-6B60-D44A-995D-8B261A525710}"/>
                  </a:ext>
                </a:extLst>
              </p:cNvPr>
              <p:cNvSpPr/>
              <p:nvPr/>
            </p:nvSpPr>
            <p:spPr>
              <a:xfrm>
                <a:off x="2794740" y="4304782"/>
                <a:ext cx="414389" cy="422031"/>
              </a:xfrm>
              <a:prstGeom prst="ellipse">
                <a:avLst/>
              </a:prstGeom>
              <a:noFill/>
              <a:ln>
                <a:solidFill>
                  <a:srgbClr val="E01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24B246-78B9-2B41-97AA-110F4A70A5D6}"/>
                  </a:ext>
                </a:extLst>
              </p:cNvPr>
              <p:cNvSpPr/>
              <p:nvPr/>
            </p:nvSpPr>
            <p:spPr>
              <a:xfrm>
                <a:off x="2964620" y="3932359"/>
                <a:ext cx="414389" cy="422031"/>
              </a:xfrm>
              <a:prstGeom prst="ellipse">
                <a:avLst/>
              </a:prstGeom>
              <a:noFill/>
              <a:ln>
                <a:solidFill>
                  <a:srgbClr val="E01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CFA655-3F5D-F547-AC7E-67CE32C8B0D6}"/>
                </a:ext>
              </a:extLst>
            </p:cNvPr>
            <p:cNvSpPr/>
            <p:nvPr/>
          </p:nvSpPr>
          <p:spPr>
            <a:xfrm>
              <a:off x="2587545" y="3242547"/>
              <a:ext cx="414389" cy="422031"/>
            </a:xfrm>
            <a:prstGeom prst="ellipse">
              <a:avLst/>
            </a:prstGeom>
            <a:noFill/>
            <a:ln>
              <a:solidFill>
                <a:srgbClr val="E016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D963415-35ED-8940-BBB2-888A1A61E62C}"/>
              </a:ext>
            </a:extLst>
          </p:cNvPr>
          <p:cNvSpPr txBox="1">
            <a:spLocks/>
          </p:cNvSpPr>
          <p:nvPr/>
        </p:nvSpPr>
        <p:spPr>
          <a:xfrm>
            <a:off x="4562829" y="3165233"/>
            <a:ext cx="4514790" cy="26932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None/>
            </a:pPr>
            <a:r>
              <a:rPr lang="en-GB" sz="1800" b="1" dirty="0">
                <a:solidFill>
                  <a:srgbClr val="FF0000"/>
                </a:solidFill>
                <a:latin typeface="Helvetica" pitchFamily="2" charset="0"/>
              </a:rPr>
              <a:t>2. </a:t>
            </a:r>
            <a:r>
              <a:rPr lang="en-GB" sz="1800" b="1" dirty="0">
                <a:latin typeface="Helvetica" pitchFamily="2" charset="0"/>
              </a:rPr>
              <a:t>  Destroy a fraction of the Route:</a:t>
            </a:r>
            <a:r>
              <a:rPr lang="en-GB" sz="1800" dirty="0">
                <a:latin typeface="Helvetica" pitchFamily="2" charset="0"/>
              </a:rPr>
              <a:t> Partial route + Stash of nodes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0B98E2CF-052A-0346-B400-4215F5999B89}"/>
              </a:ext>
            </a:extLst>
          </p:cNvPr>
          <p:cNvSpPr txBox="1">
            <a:spLocks/>
          </p:cNvSpPr>
          <p:nvPr/>
        </p:nvSpPr>
        <p:spPr>
          <a:xfrm>
            <a:off x="4562829" y="4357864"/>
            <a:ext cx="4514790" cy="1506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50000"/>
              </a:lnSpc>
              <a:buAutoNum type="arabicPeriod" startAt="3"/>
            </a:pPr>
            <a:r>
              <a:rPr lang="en-GB" sz="1800" b="1" dirty="0">
                <a:latin typeface="Helvetica" pitchFamily="2" charset="0"/>
              </a:rPr>
              <a:t>Repair the full Route:</a:t>
            </a:r>
            <a:r>
              <a:rPr lang="en-GB" sz="1800" dirty="0">
                <a:latin typeface="Helvetica" pitchFamily="2" charset="0"/>
              </a:rPr>
              <a:t> </a:t>
            </a:r>
          </a:p>
          <a:p>
            <a:pPr marL="0" lvl="1" indent="0">
              <a:buNone/>
            </a:pPr>
            <a:r>
              <a:rPr lang="en-GB" sz="1800" dirty="0">
                <a:latin typeface="Helvetica" pitchFamily="2" charset="0"/>
              </a:rPr>
              <a:t>Re-connect nodes via a Greedy heuristic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3A39C4-955A-434C-B98A-AF9481C860DB}"/>
              </a:ext>
            </a:extLst>
          </p:cNvPr>
          <p:cNvSpPr/>
          <p:nvPr/>
        </p:nvSpPr>
        <p:spPr>
          <a:xfrm>
            <a:off x="2299596" y="1518712"/>
            <a:ext cx="4602927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Destroy and Repair Operators</a:t>
            </a:r>
          </a:p>
        </p:txBody>
      </p:sp>
    </p:spTree>
    <p:extLst>
      <p:ext uri="{BB962C8B-B14F-4D97-AF65-F5344CB8AC3E}">
        <p14:creationId xmlns:p14="http://schemas.microsoft.com/office/powerpoint/2010/main" val="34036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8EE4B-28F6-F546-A43D-9C2771A7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15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4244CC-8292-C148-9003-BC6B926FB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80"/>
          <a:stretch/>
        </p:blipFill>
        <p:spPr>
          <a:xfrm>
            <a:off x="4840321" y="3622077"/>
            <a:ext cx="4040682" cy="248472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A3FD734-4ADA-394D-9F96-6D9391F553A2}"/>
              </a:ext>
            </a:extLst>
          </p:cNvPr>
          <p:cNvGrpSpPr/>
          <p:nvPr/>
        </p:nvGrpSpPr>
        <p:grpSpPr>
          <a:xfrm>
            <a:off x="4762500" y="3515873"/>
            <a:ext cx="4267200" cy="2679639"/>
            <a:chOff x="4762500" y="3515873"/>
            <a:chExt cx="4267200" cy="267963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5BA4D14-4709-8349-AFFE-5F8FD17B8216}"/>
                </a:ext>
              </a:extLst>
            </p:cNvPr>
            <p:cNvSpPr/>
            <p:nvPr/>
          </p:nvSpPr>
          <p:spPr>
            <a:xfrm>
              <a:off x="4762500" y="3515873"/>
              <a:ext cx="4267200" cy="2679639"/>
            </a:xfrm>
            <a:prstGeom prst="roundRect">
              <a:avLst>
                <a:gd name="adj" fmla="val 67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410" name="Picture 2" descr="-Simulated Annealing optimization of a one-dimensional objective function  ">
              <a:extLst>
                <a:ext uri="{FF2B5EF4-FFF2-40B4-BE49-F238E27FC236}">
                  <a16:creationId xmlns:a16="http://schemas.microsoft.com/office/drawing/2014/main" id="{A32362DA-F89B-9944-AE2B-199E56D689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733" y="3654737"/>
              <a:ext cx="3043563" cy="242765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03473F9-227D-7C43-91B3-F974577F9044}"/>
              </a:ext>
            </a:extLst>
          </p:cNvPr>
          <p:cNvSpPr txBox="1"/>
          <p:nvPr/>
        </p:nvSpPr>
        <p:spPr>
          <a:xfrm>
            <a:off x="136135" y="2113439"/>
            <a:ext cx="6415208" cy="32685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SzPct val="110000"/>
            </a:pP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apply_annealing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(best, input, output):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update_temperature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if cost(output) &lt; cost(best):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best = output</a:t>
            </a:r>
          </a:p>
          <a:p>
            <a:pPr>
              <a:spcBef>
                <a:spcPct val="20000"/>
              </a:spcBef>
              <a:buClr>
                <a:srgbClr val="0070C0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input = output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P(out) 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(0,1):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input = output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best, input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A51405C-BBC8-4040-B9C4-4CE609F0890F}"/>
              </a:ext>
            </a:extLst>
          </p:cNvPr>
          <p:cNvSpPr/>
          <p:nvPr/>
        </p:nvSpPr>
        <p:spPr>
          <a:xfrm>
            <a:off x="1034075" y="3400076"/>
            <a:ext cx="1834372" cy="645414"/>
          </a:xfrm>
          <a:prstGeom prst="roundRect">
            <a:avLst/>
          </a:prstGeom>
          <a:solidFill>
            <a:srgbClr val="FFE10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BEEE4FB-A35B-F240-AB36-8085ACBE0646}"/>
              </a:ext>
            </a:extLst>
          </p:cNvPr>
          <p:cNvSpPr/>
          <p:nvPr/>
        </p:nvSpPr>
        <p:spPr>
          <a:xfrm>
            <a:off x="2134388" y="2202338"/>
            <a:ext cx="2513811" cy="260810"/>
          </a:xfrm>
          <a:prstGeom prst="roundRect">
            <a:avLst/>
          </a:prstGeom>
          <a:solidFill>
            <a:srgbClr val="FFE10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CADDB4B-A51A-7D4A-A41A-A3093D6B7CC6}"/>
              </a:ext>
            </a:extLst>
          </p:cNvPr>
          <p:cNvSpPr/>
          <p:nvPr/>
        </p:nvSpPr>
        <p:spPr>
          <a:xfrm>
            <a:off x="1527515" y="4553974"/>
            <a:ext cx="1837985" cy="289759"/>
          </a:xfrm>
          <a:prstGeom prst="roundRect">
            <a:avLst/>
          </a:prstGeom>
          <a:solidFill>
            <a:srgbClr val="FFE10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8752B68-0E2A-C741-AB26-FDC273EDF274}"/>
              </a:ext>
            </a:extLst>
          </p:cNvPr>
          <p:cNvSpPr/>
          <p:nvPr/>
        </p:nvSpPr>
        <p:spPr>
          <a:xfrm>
            <a:off x="1295400" y="4975540"/>
            <a:ext cx="1462367" cy="274034"/>
          </a:xfrm>
          <a:prstGeom prst="roundRect">
            <a:avLst/>
          </a:prstGeom>
          <a:solidFill>
            <a:srgbClr val="FFE10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0C43533-B5FA-8343-94FE-6333B4A0004E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Simulated Annealing (SA)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6B417-9CFA-D447-BF65-0E4ECE8AAC7C}"/>
              </a:ext>
            </a:extLst>
          </p:cNvPr>
          <p:cNvSpPr/>
          <p:nvPr/>
        </p:nvSpPr>
        <p:spPr>
          <a:xfrm>
            <a:off x="1816275" y="1578203"/>
            <a:ext cx="564577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Avoiding Local Optima during Convergence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01FDBD-B4AD-2A49-9C83-E9FF2C89C546}"/>
              </a:ext>
            </a:extLst>
          </p:cNvPr>
          <p:cNvSpPr/>
          <p:nvPr/>
        </p:nvSpPr>
        <p:spPr>
          <a:xfrm>
            <a:off x="430244" y="3001441"/>
            <a:ext cx="3741575" cy="308969"/>
          </a:xfrm>
          <a:prstGeom prst="roundRect">
            <a:avLst/>
          </a:prstGeom>
          <a:noFill/>
          <a:ln>
            <a:solidFill>
              <a:srgbClr val="E01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82ACA7-F3BF-1D4C-9341-A0ACDCF96494}"/>
              </a:ext>
            </a:extLst>
          </p:cNvPr>
          <p:cNvGrpSpPr/>
          <p:nvPr/>
        </p:nvGrpSpPr>
        <p:grpSpPr>
          <a:xfrm>
            <a:off x="254064" y="4108653"/>
            <a:ext cx="4153009" cy="1964264"/>
            <a:chOff x="342964" y="4222953"/>
            <a:chExt cx="4153009" cy="196426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AC34F0C-2F54-3A41-9E2C-C1201929EC8E}"/>
                </a:ext>
              </a:extLst>
            </p:cNvPr>
            <p:cNvSpPr/>
            <p:nvPr/>
          </p:nvSpPr>
          <p:spPr>
            <a:xfrm>
              <a:off x="519144" y="5645752"/>
              <a:ext cx="3796670" cy="541465"/>
            </a:xfrm>
            <a:prstGeom prst="roundRect">
              <a:avLst/>
            </a:prstGeom>
            <a:solidFill>
              <a:srgbClr val="FFE10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39BD44-3606-3F4E-8832-83AAF4641DEA}"/>
                </a:ext>
              </a:extLst>
            </p:cNvPr>
            <p:cNvGrpSpPr/>
            <p:nvPr/>
          </p:nvGrpSpPr>
          <p:grpSpPr>
            <a:xfrm>
              <a:off x="342964" y="4222953"/>
              <a:ext cx="4153009" cy="1926164"/>
              <a:chOff x="114364" y="4807153"/>
              <a:chExt cx="4153009" cy="19261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5FCB59A-0E5C-1545-982C-82C1205C3E87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64" y="6306533"/>
                    <a:ext cx="4153009" cy="42678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>
                      <a:spcBef>
                        <a:spcPct val="20000"/>
                      </a:spcBef>
                      <a:buClr>
                        <a:schemeClr val="accent1"/>
                      </a:buClr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where</m:t>
                          </m:r>
                          <m:r>
                            <m:rPr>
                              <m:nor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GB" sz="1600" i="1" smtClean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GB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sz="1600" i="1" smtClean="0">
                                  <a:solidFill>
                                    <a:schemeClr val="tx1"/>
                                  </a:solidFill>
                                  <a:latin typeface="Courier New" panose="02070309020205020404" pitchFamily="49" charset="0"/>
                                  <a:cs typeface="Courier New" panose="02070309020205020404" pitchFamily="49" charset="0"/>
                                </a:rPr>
                                <m:t>out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1600" i="1" smtClean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=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GB" sz="1600" i="1" smtClean="0">
                                  <a:solidFill>
                                    <a:schemeClr val="tx1"/>
                                  </a:solidFill>
                                  <a:latin typeface="Courier New" panose="02070309020205020404" pitchFamily="49" charset="0"/>
                                  <a:cs typeface="Courier New" panose="02070309020205020404" pitchFamily="49" charset="0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GB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GB" sz="1600" i="1" smtClean="0">
                                      <a:solidFill>
                                        <a:schemeClr val="tx1"/>
                                      </a:solidFill>
                                      <a:latin typeface="Courier New" panose="02070309020205020404" pitchFamily="49" charset="0"/>
                                      <a:cs typeface="Courier New" panose="02070309020205020404" pitchFamily="49" charset="0"/>
                                    </a:rPr>
                                    <m:t>−[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1600" i="1" smtClean="0">
                                      <a:latin typeface="Courier New" panose="02070309020205020404" pitchFamily="49" charset="0"/>
                                      <a:cs typeface="Courier New" panose="02070309020205020404" pitchFamily="49" charset="0"/>
                                    </a:rPr>
                                    <m:t>C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GB" sz="1600" i="1" smtClean="0">
                                          <a:latin typeface="Courier New" panose="02070309020205020404" pitchFamily="49" charset="0"/>
                                          <a:cs typeface="Courier New" panose="02070309020205020404" pitchFamily="49" charset="0"/>
                                        </a:rPr>
                                        <m:t>out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1600" i="1" smtClean="0">
                                      <a:solidFill>
                                        <a:schemeClr val="tx1"/>
                                      </a:solidFill>
                                      <a:latin typeface="Courier New" panose="02070309020205020404" pitchFamily="49" charset="0"/>
                                      <a:cs typeface="Courier New" panose="02070309020205020404" pitchFamily="49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ourier New" panose="02070309020205020404" pitchFamily="49" charset="0"/>
                                      <a:cs typeface="Courier New" panose="02070309020205020404" pitchFamily="49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1600" i="1" smtClean="0">
                                      <a:latin typeface="Courier New" panose="02070309020205020404" pitchFamily="49" charset="0"/>
                                      <a:cs typeface="Courier New" panose="02070309020205020404" pitchFamily="49" charset="0"/>
                                    </a:rPr>
                                    <m:t>C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GB" sz="1600" i="1" smtClean="0">
                                          <a:latin typeface="Courier New" panose="02070309020205020404" pitchFamily="49" charset="0"/>
                                          <a:cs typeface="Courier New" panose="02070309020205020404" pitchFamily="49" charset="0"/>
                                        </a:rPr>
                                        <m:t>in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GB" sz="1600" i="1" smtClean="0">
                                      <a:solidFill>
                                        <a:schemeClr val="tx1"/>
                                      </a:solidFill>
                                      <a:latin typeface="Courier New" panose="02070309020205020404" pitchFamily="49" charset="0"/>
                                      <a:cs typeface="Courier New" panose="02070309020205020404" pitchFamily="49" charset="0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GB" sz="1600" i="1" smtClean="0">
                                      <a:solidFill>
                                        <a:schemeClr val="tx1"/>
                                      </a:solidFill>
                                      <a:latin typeface="Courier New" panose="02070309020205020404" pitchFamily="49" charset="0"/>
                                      <a:cs typeface="Courier New" panose="02070309020205020404" pitchFamily="49" charset="0"/>
                                    </a:rPr>
                                    <m:t>T</m:t>
                                  </m:r>
                                </m:den>
                              </m:f>
                            </m:sup>
                          </m:sSup>
                        </m:oMath>
                      </m:oMathPara>
                    </a14:m>
                    <a:endParaRPr lang="en-GB" sz="1600" i="1" dirty="0">
                      <a:solidFill>
                        <a:schemeClr val="tx1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5FCB59A-0E5C-1545-982C-82C1205C3E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64" y="6306533"/>
                    <a:ext cx="4153009" cy="42678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7647" b="-20588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704DC76F-216F-684F-B3C0-A1E709F8C676}"/>
                  </a:ext>
                </a:extLst>
              </p:cNvPr>
              <p:cNvSpPr/>
              <p:nvPr/>
            </p:nvSpPr>
            <p:spPr>
              <a:xfrm>
                <a:off x="290544" y="4807153"/>
                <a:ext cx="3062256" cy="342677"/>
              </a:xfrm>
              <a:prstGeom prst="roundRect">
                <a:avLst/>
              </a:prstGeom>
              <a:noFill/>
              <a:ln>
                <a:solidFill>
                  <a:srgbClr val="E01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43835D-8618-5A45-96AE-37ED25067412}"/>
              </a:ext>
            </a:extLst>
          </p:cNvPr>
          <p:cNvGrpSpPr>
            <a:grpSpLocks noChangeAspect="1"/>
          </p:cNvGrpSpPr>
          <p:nvPr/>
        </p:nvGrpSpPr>
        <p:grpSpPr>
          <a:xfrm>
            <a:off x="4978793" y="2765886"/>
            <a:ext cx="3657943" cy="697689"/>
            <a:chOff x="1728882" y="1533346"/>
            <a:chExt cx="4972947" cy="94850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507488F-FF69-1343-AF71-1F1C293B73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2776" y="1533346"/>
              <a:ext cx="4969053" cy="948505"/>
            </a:xfrm>
            <a:prstGeom prst="roundRect">
              <a:avLst/>
            </a:prstGeom>
            <a:solidFill>
              <a:srgbClr val="FFE10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0E24DF-A1B3-8A40-A34E-B0AFAADF8FC2}"/>
                    </a:ext>
                  </a:extLst>
                </p:cNvPr>
                <p:cNvSpPr txBox="1"/>
                <p:nvPr/>
              </p:nvSpPr>
              <p:spPr>
                <a:xfrm>
                  <a:off x="1728882" y="1704440"/>
                  <a:ext cx="4952350" cy="6330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ct val="20000"/>
                    </a:spcBef>
                    <a:buClr>
                      <a:schemeClr val="accent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sz="1600" i="1" smtClean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Cost</m:t>
                        </m:r>
                        <m:r>
                          <m:rPr>
                            <m:nor/>
                          </m:rPr>
                          <a:rPr lang="en-GB" sz="1600" i="1" smtClean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 = </m:t>
                        </m:r>
                        <m:f>
                          <m:fPr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1600" i="1">
                                    <a:latin typeface="Courier New" panose="02070309020205020404" pitchFamily="49" charset="0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GB" sz="1600" i="1">
                                    <a:latin typeface="Courier New" panose="02070309020205020404" pitchFamily="49" charset="0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1600" b="0" i="1" smtClean="0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GB" sz="1600" i="1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Time</m:t>
                            </m:r>
                            <m:r>
                              <m:rPr>
                                <m:nor/>
                              </m:rPr>
                              <a:rPr lang="en-GB" sz="1600" i="1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1600" i="1">
                                    <a:latin typeface="Courier New" panose="02070309020205020404" pitchFamily="49" charset="0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GB" sz="1600" i="1">
                                    <a:latin typeface="Courier New" panose="02070309020205020404" pitchFamily="49" charset="0"/>
                                    <a:ea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D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1600" b="0" i="1" smtClean="0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-GB" sz="1600" i="1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Distance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GB" sz="1600" i="1" smtClean="0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#</m:t>
                            </m:r>
                            <m:r>
                              <m:rPr>
                                <m:nor/>
                              </m:rPr>
                              <a:rPr lang="en-GB" sz="1600" i="1" smtClean="0">
                                <a:latin typeface="Courier New" panose="02070309020205020404" pitchFamily="49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Parcels</m:t>
                            </m:r>
                          </m:den>
                        </m:f>
                      </m:oMath>
                    </m:oMathPara>
                  </a14:m>
                  <a:endParaRPr lang="en-GB" sz="1600" i="1" dirty="0" err="1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0E24DF-A1B3-8A40-A34E-B0AFAADF8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8882" y="1704440"/>
                  <a:ext cx="4952350" cy="633035"/>
                </a:xfrm>
                <a:prstGeom prst="rect">
                  <a:avLst/>
                </a:prstGeom>
                <a:blipFill>
                  <a:blip r:embed="rId6"/>
                  <a:stretch>
                    <a:fillRect t="-13889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8" descr="Image result for flame red icon">
            <a:extLst>
              <a:ext uri="{FF2B5EF4-FFF2-40B4-BE49-F238E27FC236}">
                <a16:creationId xmlns:a16="http://schemas.microsoft.com/office/drawing/2014/main" id="{166C0D74-BF4E-CD4C-9A9A-EBA0A0B0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083" y="351709"/>
            <a:ext cx="1137920" cy="113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34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Image result for Software Architecture red icon">
            <a:extLst>
              <a:ext uri="{FF2B5EF4-FFF2-40B4-BE49-F238E27FC236}">
                <a16:creationId xmlns:a16="http://schemas.microsoft.com/office/drawing/2014/main" id="{696A8160-D9BA-3D4B-B920-33ED3CDC0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0" r="21892"/>
          <a:stretch/>
        </p:blipFill>
        <p:spPr bwMode="auto">
          <a:xfrm>
            <a:off x="7662336" y="309855"/>
            <a:ext cx="1218667" cy="121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0EAE631-94A8-F643-BF47-0809CDCABEFB}"/>
              </a:ext>
            </a:extLst>
          </p:cNvPr>
          <p:cNvSpPr/>
          <p:nvPr/>
        </p:nvSpPr>
        <p:spPr>
          <a:xfrm>
            <a:off x="571826" y="1800984"/>
            <a:ext cx="7896407" cy="39784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8EE4B-28F6-F546-A43D-9C2771A7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16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8658BD-DE1B-9E4A-AD7D-7D877FD9F4FD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Software Architecture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399798E-958C-E648-A58B-E20E0B2E918B}"/>
              </a:ext>
            </a:extLst>
          </p:cNvPr>
          <p:cNvSpPr/>
          <p:nvPr/>
        </p:nvSpPr>
        <p:spPr>
          <a:xfrm>
            <a:off x="2426340" y="2064046"/>
            <a:ext cx="2055043" cy="279803"/>
          </a:xfrm>
          <a:prstGeom prst="roundRect">
            <a:avLst/>
          </a:prstGeom>
          <a:solidFill>
            <a:srgbClr val="D0E9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Acquisition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044DD2-3B57-D541-BCD2-8CA4C2D029E9}"/>
              </a:ext>
            </a:extLst>
          </p:cNvPr>
          <p:cNvSpPr/>
          <p:nvPr/>
        </p:nvSpPr>
        <p:spPr>
          <a:xfrm>
            <a:off x="2426340" y="2557559"/>
            <a:ext cx="2055043" cy="258206"/>
          </a:xfrm>
          <a:prstGeom prst="roundRect">
            <a:avLst/>
          </a:prstGeom>
          <a:solidFill>
            <a:srgbClr val="D0E9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Initialisation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068A2D-4FEE-AF4D-AFB6-830DBE3E46F3}"/>
              </a:ext>
            </a:extLst>
          </p:cNvPr>
          <p:cNvSpPr/>
          <p:nvPr/>
        </p:nvSpPr>
        <p:spPr>
          <a:xfrm>
            <a:off x="2426340" y="3318004"/>
            <a:ext cx="2663192" cy="3080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Global Search (LNS)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1732BC-CAB8-A740-906F-8C51EC74561B}"/>
              </a:ext>
            </a:extLst>
          </p:cNvPr>
          <p:cNvSpPr txBox="1"/>
          <p:nvPr/>
        </p:nvSpPr>
        <p:spPr>
          <a:xfrm>
            <a:off x="1006872" y="3961153"/>
            <a:ext cx="108911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en-US" sz="1600" i="1" dirty="0"/>
              <a:t>Repeat until Convergence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F5283C-BCE2-9442-B081-FC4E54FAED5A}"/>
              </a:ext>
            </a:extLst>
          </p:cNvPr>
          <p:cNvSpPr/>
          <p:nvPr/>
        </p:nvSpPr>
        <p:spPr>
          <a:xfrm>
            <a:off x="2426336" y="4358874"/>
            <a:ext cx="2663196" cy="3095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 Search (k-opt)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8C57DA-50D5-3A4D-8BCF-C053EFF1AB1F}"/>
              </a:ext>
            </a:extLst>
          </p:cNvPr>
          <p:cNvSpPr/>
          <p:nvPr/>
        </p:nvSpPr>
        <p:spPr>
          <a:xfrm>
            <a:off x="2757986" y="3674788"/>
            <a:ext cx="1391752" cy="2651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Destroy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856526-6621-2149-977D-DA04C7884AB2}"/>
              </a:ext>
            </a:extLst>
          </p:cNvPr>
          <p:cNvSpPr/>
          <p:nvPr/>
        </p:nvSpPr>
        <p:spPr>
          <a:xfrm>
            <a:off x="2757986" y="3985631"/>
            <a:ext cx="1391752" cy="2872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Repair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D522F5-2D65-4F48-BF97-A7521D91A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108" y="1875037"/>
            <a:ext cx="586818" cy="6477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834902-C728-BF45-AC41-E231F56A6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044" y="1844017"/>
            <a:ext cx="586818" cy="594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DA3B5D-6C2A-4A49-88D8-85E3861C1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458" y="4144594"/>
            <a:ext cx="809357" cy="9380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21A902-F7DA-FC4B-A6AA-C1768D89E824}"/>
              </a:ext>
            </a:extLst>
          </p:cNvPr>
          <p:cNvSpPr txBox="1"/>
          <p:nvPr/>
        </p:nvSpPr>
        <p:spPr>
          <a:xfrm>
            <a:off x="3453861" y="2976437"/>
            <a:ext cx="124124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en-US" sz="1400" i="1" dirty="0"/>
              <a:t>Initial solution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42B4AE-77CF-5D43-A8EE-C89F439FA221}"/>
              </a:ext>
            </a:extLst>
          </p:cNvPr>
          <p:cNvSpPr/>
          <p:nvPr/>
        </p:nvSpPr>
        <p:spPr>
          <a:xfrm>
            <a:off x="2426336" y="4740085"/>
            <a:ext cx="2663196" cy="3029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Simulated Annealing</a:t>
            </a: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98B1B950-540E-3844-BF31-596A471C7BDC}"/>
              </a:ext>
            </a:extLst>
          </p:cNvPr>
          <p:cNvSpPr/>
          <p:nvPr/>
        </p:nvSpPr>
        <p:spPr>
          <a:xfrm>
            <a:off x="2215000" y="3268955"/>
            <a:ext cx="120713" cy="1934641"/>
          </a:xfrm>
          <a:prstGeom prst="leftBracket">
            <a:avLst/>
          </a:prstGeom>
          <a:ln w="25400">
            <a:solidFill>
              <a:srgbClr val="E01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65BAD5-EF9A-564F-B91E-5D8BDDBBB19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453861" y="2815765"/>
            <a:ext cx="1" cy="502239"/>
          </a:xfrm>
          <a:prstGeom prst="straightConnector1">
            <a:avLst/>
          </a:prstGeom>
          <a:ln w="25400">
            <a:solidFill>
              <a:srgbClr val="E016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FA5EC14-4D9D-0245-BBEA-0D2D9B2A7024}"/>
              </a:ext>
            </a:extLst>
          </p:cNvPr>
          <p:cNvSpPr/>
          <p:nvPr/>
        </p:nvSpPr>
        <p:spPr>
          <a:xfrm>
            <a:off x="3950001" y="5171915"/>
            <a:ext cx="21199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Produce Recommendation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BDD70F0-BF03-DF4A-8B89-928689BFB222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4753477" y="4047464"/>
            <a:ext cx="416110" cy="2407196"/>
          </a:xfrm>
          <a:prstGeom prst="bentConnector2">
            <a:avLst/>
          </a:prstGeom>
          <a:ln w="25400">
            <a:solidFill>
              <a:srgbClr val="E016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ACC3BB5-FE46-E447-BE46-A9F46FF48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216" y="4563107"/>
            <a:ext cx="655970" cy="520611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3E7E7BA-2D6C-BA4A-895D-9C6D5DA77986}"/>
              </a:ext>
            </a:extLst>
          </p:cNvPr>
          <p:cNvSpPr/>
          <p:nvPr/>
        </p:nvSpPr>
        <p:spPr>
          <a:xfrm>
            <a:off x="6190530" y="5197837"/>
            <a:ext cx="1870959" cy="451780"/>
          </a:xfrm>
          <a:prstGeom prst="roundRect">
            <a:avLst/>
          </a:prstGeom>
          <a:solidFill>
            <a:srgbClr val="92D050">
              <a:alpha val="6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User Interface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8C14BDF-5759-7F4B-82C7-9D9C6D0E4FC3}"/>
              </a:ext>
            </a:extLst>
          </p:cNvPr>
          <p:cNvCxnSpPr>
            <a:cxnSpLocks/>
          </p:cNvCxnSpPr>
          <p:nvPr/>
        </p:nvCxnSpPr>
        <p:spPr>
          <a:xfrm>
            <a:off x="3453862" y="2343849"/>
            <a:ext cx="0" cy="213710"/>
          </a:xfrm>
          <a:prstGeom prst="straightConnector1">
            <a:avLst/>
          </a:prstGeom>
          <a:ln w="25400">
            <a:solidFill>
              <a:srgbClr val="E0162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97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1014F-2594-BE42-8A7E-90AC79C6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17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35C810-8203-E249-B010-F96F867AE628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Deliverable</a:t>
            </a:r>
          </a:p>
        </p:txBody>
      </p:sp>
      <p:pic>
        <p:nvPicPr>
          <p:cNvPr id="15" name="Picture 2" descr="Image result for race flag icon">
            <a:extLst>
              <a:ext uri="{FF2B5EF4-FFF2-40B4-BE49-F238E27FC236}">
                <a16:creationId xmlns:a16="http://schemas.microsoft.com/office/drawing/2014/main" id="{683EBF7C-8A7E-CF4F-9840-23B10043F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15" y="299921"/>
            <a:ext cx="1202388" cy="122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A06FF2-E5AF-094C-9366-DF03AA94F7E9}"/>
              </a:ext>
            </a:extLst>
          </p:cNvPr>
          <p:cNvSpPr txBox="1"/>
          <p:nvPr/>
        </p:nvSpPr>
        <p:spPr>
          <a:xfrm>
            <a:off x="1207285" y="1528336"/>
            <a:ext cx="2760581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en-GB" sz="2000" b="1" dirty="0"/>
              <a:t>Sorting Manifest</a:t>
            </a:r>
          </a:p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en-GB" sz="2000" dirty="0"/>
              <a:t>- Hub level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9B62F3-4F9C-6941-94CB-AC5C1EBB3A12}"/>
              </a:ext>
            </a:extLst>
          </p:cNvPr>
          <p:cNvSpPr txBox="1"/>
          <p:nvPr/>
        </p:nvSpPr>
        <p:spPr>
          <a:xfrm>
            <a:off x="5222833" y="1589112"/>
            <a:ext cx="2760581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en-GB" sz="2000" b="1" dirty="0"/>
              <a:t>Delivery Manifest</a:t>
            </a:r>
          </a:p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en-GB" sz="2000" dirty="0"/>
              <a:t>- Van level -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42B765E-7DAC-0E45-997E-46E797463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64701"/>
              </p:ext>
            </p:extLst>
          </p:nvPr>
        </p:nvGraphicFramePr>
        <p:xfrm>
          <a:off x="901764" y="2332910"/>
          <a:ext cx="327639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222">
                  <a:extLst>
                    <a:ext uri="{9D8B030D-6E8A-4147-A177-3AD203B41FA5}">
                      <a16:colId xmlns:a16="http://schemas.microsoft.com/office/drawing/2014/main" val="303679996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092320383"/>
                    </a:ext>
                  </a:extLst>
                </a:gridCol>
                <a:gridCol w="996894">
                  <a:extLst>
                    <a:ext uri="{9D8B030D-6E8A-4147-A177-3AD203B41FA5}">
                      <a16:colId xmlns:a16="http://schemas.microsoft.com/office/drawing/2014/main" val="3899893520"/>
                    </a:ext>
                  </a:extLst>
                </a:gridCol>
              </a:tblGrid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Van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583595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769509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739569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658071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286080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229572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520243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64641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091597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50791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4805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D3A4B52-EEA5-A640-AF00-F5C371028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503935"/>
              </p:ext>
            </p:extLst>
          </p:nvPr>
        </p:nvGraphicFramePr>
        <p:xfrm>
          <a:off x="4964925" y="2371010"/>
          <a:ext cx="327639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222">
                  <a:extLst>
                    <a:ext uri="{9D8B030D-6E8A-4147-A177-3AD203B41FA5}">
                      <a16:colId xmlns:a16="http://schemas.microsoft.com/office/drawing/2014/main" val="303679996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092320383"/>
                    </a:ext>
                  </a:extLst>
                </a:gridCol>
                <a:gridCol w="996894">
                  <a:extLst>
                    <a:ext uri="{9D8B030D-6E8A-4147-A177-3AD203B41FA5}">
                      <a16:colId xmlns:a16="http://schemas.microsoft.com/office/drawing/2014/main" val="3899893520"/>
                    </a:ext>
                  </a:extLst>
                </a:gridCol>
              </a:tblGrid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Van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583595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Drop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769509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Drop - 2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739569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Drop - 3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658071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Drop - 4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286080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Drop - 5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229572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Drop - 6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520243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Drop 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64641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Drop - 8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091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17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E86E5-E6E0-4347-A0FC-80927AA7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18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320006-11D2-C242-872C-01890D73F1AD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IV.</a:t>
            </a:r>
            <a:r>
              <a:rPr lang="en-GB" dirty="0"/>
              <a:t> Ongoing Investigations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1169E-FC35-254C-98D3-A3128F963C4B}"/>
              </a:ext>
            </a:extLst>
          </p:cNvPr>
          <p:cNvSpPr/>
          <p:nvPr/>
        </p:nvSpPr>
        <p:spPr>
          <a:xfrm>
            <a:off x="397662" y="1550446"/>
            <a:ext cx="8274034" cy="4318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rgbClr val="E01628"/>
              </a:buClr>
              <a:buSzPct val="105000"/>
            </a:pPr>
            <a:r>
              <a:rPr lang="en-GB" sz="2000" b="1" dirty="0">
                <a:solidFill>
                  <a:srgbClr val="000000"/>
                </a:solidFill>
                <a:latin typeface="Helvetica" pitchFamily="2" charset="0"/>
              </a:rPr>
              <a:t>Current Limitations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Clr>
                <a:srgbClr val="E01628"/>
              </a:buClr>
              <a:buSzPct val="105000"/>
              <a:buFont typeface="Arial" panose="020B0604020202020204" pitchFamily="34" charset="0"/>
              <a:buChar char="•"/>
            </a:pPr>
            <a:r>
              <a:rPr lang="en-GB" sz="2000" u="sng" dirty="0">
                <a:solidFill>
                  <a:srgbClr val="000000"/>
                </a:solidFill>
                <a:latin typeface="Helvetica" pitchFamily="2" charset="0"/>
              </a:rPr>
              <a:t>Operation Feasibility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: needing input from front-line</a:t>
            </a:r>
          </a:p>
          <a:p>
            <a:pPr marL="800100" lvl="1" indent="-342900">
              <a:lnSpc>
                <a:spcPct val="200000"/>
              </a:lnSpc>
              <a:buClr>
                <a:srgbClr val="E01628"/>
              </a:buClr>
              <a:buSzPct val="105000"/>
              <a:buFont typeface="Arial" panose="020B0604020202020204" pitchFamily="34" charset="0"/>
              <a:buChar char="•"/>
            </a:pPr>
            <a:r>
              <a:rPr lang="en-GB" sz="2000" u="sng" dirty="0">
                <a:solidFill>
                  <a:srgbClr val="000000"/>
                </a:solidFill>
                <a:latin typeface="Helvetica" pitchFamily="2" charset="0"/>
              </a:rPr>
              <a:t>Hard </a:t>
            </a:r>
            <a:r>
              <a:rPr lang="en-GB" sz="2000" i="1" u="sng" dirty="0">
                <a:solidFill>
                  <a:srgbClr val="000000"/>
                </a:solidFill>
                <a:latin typeface="Helvetica" pitchFamily="2" charset="0"/>
              </a:rPr>
              <a:t>vs</a:t>
            </a:r>
            <a:r>
              <a:rPr lang="en-GB" sz="2000" u="sng" dirty="0">
                <a:solidFill>
                  <a:srgbClr val="000000"/>
                </a:solidFill>
                <a:latin typeface="Helvetica" pitchFamily="2" charset="0"/>
              </a:rPr>
              <a:t> Soft constraints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: ensuring stability of service</a:t>
            </a:r>
          </a:p>
          <a:p>
            <a:pPr>
              <a:lnSpc>
                <a:spcPct val="200000"/>
              </a:lnSpc>
              <a:buClr>
                <a:srgbClr val="E01628"/>
              </a:buClr>
              <a:buSzPct val="105000"/>
            </a:pPr>
            <a:r>
              <a:rPr lang="en-GB" sz="2000" b="1" dirty="0">
                <a:solidFill>
                  <a:srgbClr val="000000"/>
                </a:solidFill>
                <a:latin typeface="Helvetica" pitchFamily="2" charset="0"/>
              </a:rPr>
              <a:t>Future work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Clr>
                <a:srgbClr val="E01628"/>
              </a:buClr>
              <a:buSzPct val="105000"/>
              <a:buFont typeface="Arial" panose="020B0604020202020204" pitchFamily="34" charset="0"/>
              <a:buChar char="•"/>
            </a:pPr>
            <a:r>
              <a:rPr lang="en-GB" sz="2000" u="sng" dirty="0">
                <a:solidFill>
                  <a:srgbClr val="000000"/>
                </a:solidFill>
                <a:latin typeface="Helvetica" pitchFamily="2" charset="0"/>
              </a:rPr>
              <a:t>Engineering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  <a:sym typeface="Wingdings" pitchFamily="2" charset="2"/>
              </a:rPr>
              <a:t>: reproducibility, 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parallelisation, scaling…</a:t>
            </a:r>
          </a:p>
          <a:p>
            <a:pPr marL="800100" lvl="1" indent="-342900">
              <a:lnSpc>
                <a:spcPct val="200000"/>
              </a:lnSpc>
              <a:buClr>
                <a:srgbClr val="E01628"/>
              </a:buClr>
              <a:buSzPct val="105000"/>
              <a:buFont typeface="Arial" panose="020B0604020202020204" pitchFamily="34" charset="0"/>
              <a:buChar char="•"/>
            </a:pPr>
            <a:r>
              <a:rPr lang="en-GB" sz="2000" u="sng" dirty="0">
                <a:solidFill>
                  <a:srgbClr val="000000"/>
                </a:solidFill>
                <a:latin typeface="Helvetica" pitchFamily="2" charset="0"/>
              </a:rPr>
              <a:t>Setting-up Parameters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: adaptive learning, off-line learning</a:t>
            </a:r>
          </a:p>
          <a:p>
            <a:pPr marL="800100" lvl="1" indent="-342900">
              <a:lnSpc>
                <a:spcPct val="200000"/>
              </a:lnSpc>
              <a:buClr>
                <a:srgbClr val="E01628"/>
              </a:buClr>
              <a:buSzPct val="105000"/>
              <a:buFont typeface="Arial" panose="020B0604020202020204" pitchFamily="34" charset="0"/>
              <a:buChar char="•"/>
            </a:pPr>
            <a:r>
              <a:rPr lang="en-GB" sz="2000" u="sng" dirty="0">
                <a:solidFill>
                  <a:srgbClr val="000000"/>
                </a:solidFill>
                <a:latin typeface="Helvetica" pitchFamily="2" charset="0"/>
              </a:rPr>
              <a:t>Adds-on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: local time-window, capacity constraints, collections…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76201E-6115-234E-9C85-7E9668A98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346" y="253919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5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AF5AF-304A-5F46-87F0-E8339B7F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19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DD720-13C8-8545-BBA5-6EB55436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83" y="1580660"/>
            <a:ext cx="3501293" cy="35012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4DFFD1-E99D-294F-8AEC-CAA3CC882D1D}"/>
              </a:ext>
            </a:extLst>
          </p:cNvPr>
          <p:cNvSpPr/>
          <p:nvPr/>
        </p:nvSpPr>
        <p:spPr>
          <a:xfrm>
            <a:off x="3581040" y="5345268"/>
            <a:ext cx="2092176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Thank You …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356219-C9EF-AD45-BD7A-3537765E06F9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IV.</a:t>
            </a:r>
            <a:r>
              <a:rPr lang="en-GB" dirty="0"/>
              <a:t> Questions ?</a:t>
            </a:r>
          </a:p>
        </p:txBody>
      </p:sp>
    </p:spTree>
    <p:extLst>
      <p:ext uri="{BB962C8B-B14F-4D97-AF65-F5344CB8AC3E}">
        <p14:creationId xmlns:p14="http://schemas.microsoft.com/office/powerpoint/2010/main" val="11127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58" y="115614"/>
            <a:ext cx="8303332" cy="840828"/>
          </a:xfrm>
        </p:spPr>
        <p:txBody>
          <a:bodyPr>
            <a:normAutofit fontScale="90000"/>
          </a:bodyPr>
          <a:lstStyle/>
          <a:p>
            <a:r>
              <a:rPr lang="en-GB" dirty="0"/>
              <a:t>Going postal: how to craft a cutting-edge route optimisation engine in-house that suits your business needs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36735" y="5868488"/>
            <a:ext cx="244268" cy="365125"/>
          </a:xfrm>
        </p:spPr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2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019130" y="1272984"/>
            <a:ext cx="5134925" cy="4089353"/>
          </a:xfrm>
        </p:spPr>
        <p:txBody>
          <a:bodyPr/>
          <a:lstStyle/>
          <a:p>
            <a:pPr marL="400050" lvl="1" indent="-400050">
              <a:spcBef>
                <a:spcPts val="168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GB" sz="2000" b="1" dirty="0">
                <a:latin typeface="Chalkboard" panose="03050602040202020205" pitchFamily="66" charset="77"/>
                <a:cs typeface="Beirut" pitchFamily="2" charset="-78"/>
              </a:rPr>
              <a:t>Data Science @ Royal Mail</a:t>
            </a:r>
            <a:endParaRPr lang="en-GB" sz="2400" b="1" dirty="0">
              <a:latin typeface="Chalkboard" panose="03050602040202020205" pitchFamily="66" charset="77"/>
              <a:cs typeface="Beirut" pitchFamily="2" charset="-78"/>
            </a:endParaRPr>
          </a:p>
          <a:p>
            <a:pPr lvl="3"/>
            <a:r>
              <a:rPr lang="en-GB" sz="1800" dirty="0">
                <a:latin typeface="Chalkboard" panose="03050602040202020205" pitchFamily="66" charset="77"/>
                <a:cs typeface="Beirut" pitchFamily="2" charset="-78"/>
              </a:rPr>
              <a:t>The People</a:t>
            </a:r>
          </a:p>
          <a:p>
            <a:pPr lvl="3"/>
            <a:r>
              <a:rPr lang="en-GB" sz="1800" dirty="0">
                <a:latin typeface="Chalkboard" panose="03050602040202020205" pitchFamily="66" charset="77"/>
                <a:cs typeface="Beirut" pitchFamily="2" charset="-78"/>
              </a:rPr>
              <a:t>The Projects</a:t>
            </a:r>
            <a:endParaRPr lang="en-GB" sz="1800" b="1" dirty="0">
              <a:latin typeface="Chalkboard" panose="03050602040202020205" pitchFamily="66" charset="77"/>
              <a:cs typeface="Beirut" pitchFamily="2" charset="-78"/>
            </a:endParaRPr>
          </a:p>
          <a:p>
            <a:pPr marL="400050" lvl="1" indent="-400050">
              <a:spcBef>
                <a:spcPts val="1776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GB" sz="2000" b="1" dirty="0">
                <a:latin typeface="Chalkboard" panose="03050602040202020205" pitchFamily="66" charset="77"/>
                <a:cs typeface="Beirut" pitchFamily="2" charset="-78"/>
              </a:rPr>
              <a:t>Business Case</a:t>
            </a:r>
          </a:p>
          <a:p>
            <a:pPr lvl="3"/>
            <a:r>
              <a:rPr lang="en-GB" sz="1800" dirty="0">
                <a:latin typeface="Chalkboard" panose="03050602040202020205" pitchFamily="66" charset="77"/>
                <a:cs typeface="Beirut" pitchFamily="2" charset="-78"/>
              </a:rPr>
              <a:t>Challenges and Benefits</a:t>
            </a:r>
          </a:p>
          <a:p>
            <a:pPr lvl="3"/>
            <a:r>
              <a:rPr lang="en-GB" sz="1800" dirty="0">
                <a:latin typeface="Chalkboard" panose="03050602040202020205" pitchFamily="66" charset="77"/>
                <a:cs typeface="Beirut" pitchFamily="2" charset="-78"/>
              </a:rPr>
              <a:t>An Example</a:t>
            </a:r>
            <a:endParaRPr lang="en-GB" sz="2000" dirty="0">
              <a:latin typeface="Chalkboard" panose="03050602040202020205" pitchFamily="66" charset="77"/>
              <a:cs typeface="Beirut" pitchFamily="2" charset="-78"/>
            </a:endParaRPr>
          </a:p>
          <a:p>
            <a:pPr marL="400050" lvl="1" indent="-400050">
              <a:spcBef>
                <a:spcPts val="1776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GB" sz="2000" b="1" dirty="0">
                <a:latin typeface="Chalkboard" panose="03050602040202020205" pitchFamily="66" charset="77"/>
                <a:cs typeface="Beirut" pitchFamily="2" charset="-78"/>
              </a:rPr>
              <a:t>Science &amp; Technology</a:t>
            </a:r>
          </a:p>
          <a:p>
            <a:pPr lvl="3"/>
            <a:r>
              <a:rPr lang="en-GB" sz="1800" dirty="0">
                <a:latin typeface="Chalkboard" panose="03050602040202020205" pitchFamily="66" charset="77"/>
                <a:cs typeface="Beirut" pitchFamily="2" charset="-78"/>
              </a:rPr>
              <a:t>A known Problem</a:t>
            </a:r>
          </a:p>
          <a:p>
            <a:pPr lvl="3"/>
            <a:r>
              <a:rPr lang="en-GB" sz="1800" dirty="0">
                <a:latin typeface="Chalkboard" panose="03050602040202020205" pitchFamily="66" charset="77"/>
                <a:cs typeface="Beirut" pitchFamily="2" charset="-78"/>
              </a:rPr>
              <a:t>An Agile approach</a:t>
            </a:r>
            <a:endParaRPr lang="en-GB" sz="2000" b="1" dirty="0">
              <a:latin typeface="Chalkboard" panose="03050602040202020205" pitchFamily="66" charset="77"/>
              <a:cs typeface="Beirut" pitchFamily="2" charset="-78"/>
            </a:endParaRPr>
          </a:p>
          <a:p>
            <a:pPr marL="400050" lvl="1" indent="-400050">
              <a:spcBef>
                <a:spcPts val="1776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GB" sz="2000" b="1" dirty="0">
                <a:latin typeface="Chalkboard" panose="03050602040202020205" pitchFamily="66" charset="77"/>
                <a:cs typeface="Beirut" pitchFamily="2" charset="-78"/>
              </a:rPr>
              <a:t>Hands-on…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9E83D-B903-D84D-BD1D-7DB66D4E6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607" y="0"/>
            <a:ext cx="1733969" cy="17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3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836" y="1684790"/>
            <a:ext cx="2126755" cy="1595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G-20170407-WA0006.jpg" descr="IMG-20170407-WA000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850" y="3453562"/>
            <a:ext cx="1530337" cy="1147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G-20171003-WA0005.jpg" descr="IMG-20171003-WA000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56147" y="3937007"/>
            <a:ext cx="1641898" cy="2189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88459" y="2976892"/>
            <a:ext cx="1879309" cy="14070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9" name="Group"/>
          <p:cNvGrpSpPr/>
          <p:nvPr/>
        </p:nvGrpSpPr>
        <p:grpSpPr>
          <a:xfrm>
            <a:off x="3588958" y="2120763"/>
            <a:ext cx="1829959" cy="511023"/>
            <a:chOff x="-390597" y="0"/>
            <a:chExt cx="3470142" cy="969050"/>
          </a:xfrm>
        </p:grpSpPr>
        <p:sp>
          <p:nvSpPr>
            <p:cNvPr id="337" name="9 countries"/>
            <p:cNvSpPr txBox="1"/>
            <p:nvPr/>
          </p:nvSpPr>
          <p:spPr>
            <a:xfrm>
              <a:off x="-390597" y="220753"/>
              <a:ext cx="2946008" cy="6204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rmAutofit lnSpcReduction="10000"/>
            </a:bodyPr>
            <a:lstStyle>
              <a:lvl1pPr algn="l">
                <a:spcBef>
                  <a:spcPts val="1600"/>
                </a:spcBef>
                <a:defRPr sz="3200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GB" sz="1800" dirty="0"/>
                <a:t>13</a:t>
              </a:r>
              <a:r>
                <a:rPr sz="1800" dirty="0"/>
                <a:t> countries</a:t>
              </a:r>
            </a:p>
          </p:txBody>
        </p:sp>
        <p:sp>
          <p:nvSpPr>
            <p:cNvPr id="338" name="Shape"/>
            <p:cNvSpPr/>
            <p:nvPr/>
          </p:nvSpPr>
          <p:spPr>
            <a:xfrm>
              <a:off x="2291701" y="0"/>
              <a:ext cx="787844" cy="969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48" h="21351" extrusionOk="0">
                  <a:moveTo>
                    <a:pt x="5834" y="0"/>
                  </a:moveTo>
                  <a:cubicBezTo>
                    <a:pt x="5463" y="171"/>
                    <a:pt x="5099" y="359"/>
                    <a:pt x="4747" y="566"/>
                  </a:cubicBezTo>
                  <a:lnTo>
                    <a:pt x="4400" y="119"/>
                  </a:lnTo>
                  <a:lnTo>
                    <a:pt x="3812" y="496"/>
                  </a:lnTo>
                  <a:lnTo>
                    <a:pt x="4164" y="944"/>
                  </a:lnTo>
                  <a:cubicBezTo>
                    <a:pt x="-337" y="4044"/>
                    <a:pt x="-1359" y="9861"/>
                    <a:pt x="1932" y="14080"/>
                  </a:cubicBezTo>
                  <a:cubicBezTo>
                    <a:pt x="3483" y="16067"/>
                    <a:pt x="5762" y="17420"/>
                    <a:pt x="8377" y="17915"/>
                  </a:cubicBezTo>
                  <a:cubicBezTo>
                    <a:pt x="8500" y="18331"/>
                    <a:pt x="8829" y="18672"/>
                    <a:pt x="9258" y="18837"/>
                  </a:cubicBezTo>
                  <a:lnTo>
                    <a:pt x="9258" y="19743"/>
                  </a:lnTo>
                  <a:lnTo>
                    <a:pt x="4469" y="19743"/>
                  </a:lnTo>
                  <a:cubicBezTo>
                    <a:pt x="3905" y="19743"/>
                    <a:pt x="3441" y="20158"/>
                    <a:pt x="3441" y="20675"/>
                  </a:cubicBezTo>
                  <a:lnTo>
                    <a:pt x="3441" y="21351"/>
                  </a:lnTo>
                  <a:lnTo>
                    <a:pt x="16269" y="21351"/>
                  </a:lnTo>
                  <a:lnTo>
                    <a:pt x="16269" y="20680"/>
                  </a:lnTo>
                  <a:cubicBezTo>
                    <a:pt x="16269" y="20169"/>
                    <a:pt x="15811" y="19748"/>
                    <a:pt x="15241" y="19748"/>
                  </a:cubicBezTo>
                  <a:lnTo>
                    <a:pt x="10457" y="19748"/>
                  </a:lnTo>
                  <a:lnTo>
                    <a:pt x="10457" y="18842"/>
                  </a:lnTo>
                  <a:cubicBezTo>
                    <a:pt x="10822" y="18704"/>
                    <a:pt x="11116" y="18437"/>
                    <a:pt x="11269" y="18102"/>
                  </a:cubicBezTo>
                  <a:cubicBezTo>
                    <a:pt x="13061" y="17990"/>
                    <a:pt x="14800" y="17468"/>
                    <a:pt x="16333" y="16552"/>
                  </a:cubicBezTo>
                  <a:lnTo>
                    <a:pt x="16680" y="17000"/>
                  </a:lnTo>
                  <a:lnTo>
                    <a:pt x="17268" y="16620"/>
                  </a:lnTo>
                  <a:lnTo>
                    <a:pt x="16921" y="16174"/>
                  </a:lnTo>
                  <a:cubicBezTo>
                    <a:pt x="17256" y="15945"/>
                    <a:pt x="17573" y="15694"/>
                    <a:pt x="17872" y="15433"/>
                  </a:cubicBezTo>
                  <a:lnTo>
                    <a:pt x="17039" y="14661"/>
                  </a:lnTo>
                  <a:cubicBezTo>
                    <a:pt x="16780" y="14885"/>
                    <a:pt x="16509" y="15098"/>
                    <a:pt x="16227" y="15295"/>
                  </a:cubicBezTo>
                  <a:lnTo>
                    <a:pt x="15799" y="14741"/>
                  </a:lnTo>
                  <a:cubicBezTo>
                    <a:pt x="19436" y="12200"/>
                    <a:pt x="20241" y="7486"/>
                    <a:pt x="17567" y="4060"/>
                  </a:cubicBezTo>
                  <a:cubicBezTo>
                    <a:pt x="14894" y="630"/>
                    <a:pt x="9723" y="-249"/>
                    <a:pt x="5869" y="2010"/>
                  </a:cubicBezTo>
                  <a:lnTo>
                    <a:pt x="5439" y="1455"/>
                  </a:lnTo>
                  <a:cubicBezTo>
                    <a:pt x="5739" y="1279"/>
                    <a:pt x="6051" y="1115"/>
                    <a:pt x="6368" y="971"/>
                  </a:cubicBezTo>
                  <a:lnTo>
                    <a:pt x="5834" y="0"/>
                  </a:lnTo>
                  <a:close/>
                  <a:moveTo>
                    <a:pt x="4851" y="1838"/>
                  </a:moveTo>
                  <a:lnTo>
                    <a:pt x="5281" y="2387"/>
                  </a:lnTo>
                  <a:cubicBezTo>
                    <a:pt x="1644" y="4928"/>
                    <a:pt x="839" y="9637"/>
                    <a:pt x="3513" y="13068"/>
                  </a:cubicBezTo>
                  <a:cubicBezTo>
                    <a:pt x="6186" y="16498"/>
                    <a:pt x="11357" y="17377"/>
                    <a:pt x="15211" y="15119"/>
                  </a:cubicBezTo>
                  <a:lnTo>
                    <a:pt x="15639" y="15668"/>
                  </a:lnTo>
                  <a:cubicBezTo>
                    <a:pt x="13659" y="16840"/>
                    <a:pt x="11304" y="17282"/>
                    <a:pt x="8959" y="16920"/>
                  </a:cubicBezTo>
                  <a:cubicBezTo>
                    <a:pt x="6497" y="16536"/>
                    <a:pt x="4346" y="15306"/>
                    <a:pt x="2907" y="13457"/>
                  </a:cubicBezTo>
                  <a:cubicBezTo>
                    <a:pt x="-2" y="9729"/>
                    <a:pt x="891" y="4587"/>
                    <a:pt x="4851" y="1838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3607579" y="2753756"/>
            <a:ext cx="1755893" cy="920700"/>
            <a:chOff x="0" y="0"/>
            <a:chExt cx="2541622" cy="1183812"/>
          </a:xfrm>
        </p:grpSpPr>
        <p:sp>
          <p:nvSpPr>
            <p:cNvPr id="340" name="Shape"/>
            <p:cNvSpPr/>
            <p:nvPr/>
          </p:nvSpPr>
          <p:spPr>
            <a:xfrm>
              <a:off x="474990" y="0"/>
              <a:ext cx="535217" cy="118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600" extrusionOk="0">
                  <a:moveTo>
                    <a:pt x="10652" y="0"/>
                  </a:moveTo>
                  <a:cubicBezTo>
                    <a:pt x="9610" y="0"/>
                    <a:pt x="8570" y="182"/>
                    <a:pt x="7774" y="547"/>
                  </a:cubicBezTo>
                  <a:cubicBezTo>
                    <a:pt x="6184" y="1276"/>
                    <a:pt x="6184" y="2458"/>
                    <a:pt x="7774" y="3188"/>
                  </a:cubicBezTo>
                  <a:cubicBezTo>
                    <a:pt x="9365" y="3917"/>
                    <a:pt x="11943" y="3917"/>
                    <a:pt x="13534" y="3188"/>
                  </a:cubicBezTo>
                  <a:cubicBezTo>
                    <a:pt x="15124" y="2458"/>
                    <a:pt x="15124" y="1276"/>
                    <a:pt x="13534" y="547"/>
                  </a:cubicBezTo>
                  <a:cubicBezTo>
                    <a:pt x="12738" y="182"/>
                    <a:pt x="11695" y="0"/>
                    <a:pt x="10652" y="0"/>
                  </a:cubicBezTo>
                  <a:close/>
                  <a:moveTo>
                    <a:pt x="7859" y="4109"/>
                  </a:moveTo>
                  <a:cubicBezTo>
                    <a:pt x="5671" y="4109"/>
                    <a:pt x="4499" y="4934"/>
                    <a:pt x="4153" y="5420"/>
                  </a:cubicBezTo>
                  <a:lnTo>
                    <a:pt x="50" y="11877"/>
                  </a:lnTo>
                  <a:cubicBezTo>
                    <a:pt x="-150" y="12205"/>
                    <a:pt x="268" y="12546"/>
                    <a:pt x="985" y="12638"/>
                  </a:cubicBezTo>
                  <a:cubicBezTo>
                    <a:pt x="1106" y="12653"/>
                    <a:pt x="1229" y="12661"/>
                    <a:pt x="1349" y="12661"/>
                  </a:cubicBezTo>
                  <a:cubicBezTo>
                    <a:pt x="1938" y="12661"/>
                    <a:pt x="2478" y="12482"/>
                    <a:pt x="2644" y="12209"/>
                  </a:cubicBezTo>
                  <a:lnTo>
                    <a:pt x="6269" y="6537"/>
                  </a:lnTo>
                  <a:lnTo>
                    <a:pt x="6994" y="6537"/>
                  </a:lnTo>
                  <a:cubicBezTo>
                    <a:pt x="6989" y="6544"/>
                    <a:pt x="6983" y="6551"/>
                    <a:pt x="6979" y="6558"/>
                  </a:cubicBezTo>
                  <a:lnTo>
                    <a:pt x="2405" y="14438"/>
                  </a:lnTo>
                  <a:cubicBezTo>
                    <a:pt x="2329" y="14570"/>
                    <a:pt x="2506" y="14676"/>
                    <a:pt x="2803" y="14676"/>
                  </a:cubicBezTo>
                  <a:lnTo>
                    <a:pt x="6067" y="14676"/>
                  </a:lnTo>
                  <a:lnTo>
                    <a:pt x="6067" y="20674"/>
                  </a:lnTo>
                  <a:cubicBezTo>
                    <a:pt x="6067" y="21185"/>
                    <a:pt x="6972" y="21600"/>
                    <a:pt x="8087" y="21600"/>
                  </a:cubicBezTo>
                  <a:cubicBezTo>
                    <a:pt x="9203" y="21600"/>
                    <a:pt x="10104" y="21185"/>
                    <a:pt x="10104" y="20674"/>
                  </a:cubicBezTo>
                  <a:lnTo>
                    <a:pt x="10104" y="14676"/>
                  </a:lnTo>
                  <a:cubicBezTo>
                    <a:pt x="10326" y="14676"/>
                    <a:pt x="10531" y="14676"/>
                    <a:pt x="10608" y="14676"/>
                  </a:cubicBezTo>
                  <a:cubicBezTo>
                    <a:pt x="10695" y="14676"/>
                    <a:pt x="10945" y="14676"/>
                    <a:pt x="11201" y="14676"/>
                  </a:cubicBezTo>
                  <a:lnTo>
                    <a:pt x="11201" y="20674"/>
                  </a:lnTo>
                  <a:cubicBezTo>
                    <a:pt x="11201" y="21185"/>
                    <a:pt x="12105" y="21600"/>
                    <a:pt x="13221" y="21600"/>
                  </a:cubicBezTo>
                  <a:cubicBezTo>
                    <a:pt x="14337" y="21600"/>
                    <a:pt x="15238" y="21185"/>
                    <a:pt x="15238" y="20674"/>
                  </a:cubicBezTo>
                  <a:lnTo>
                    <a:pt x="15238" y="14676"/>
                  </a:lnTo>
                  <a:lnTo>
                    <a:pt x="18410" y="14676"/>
                  </a:lnTo>
                  <a:cubicBezTo>
                    <a:pt x="18706" y="14676"/>
                    <a:pt x="18887" y="14570"/>
                    <a:pt x="18811" y="14438"/>
                  </a:cubicBezTo>
                  <a:lnTo>
                    <a:pt x="14237" y="6558"/>
                  </a:lnTo>
                  <a:cubicBezTo>
                    <a:pt x="14233" y="6551"/>
                    <a:pt x="14227" y="6544"/>
                    <a:pt x="14222" y="6537"/>
                  </a:cubicBezTo>
                  <a:lnTo>
                    <a:pt x="14932" y="6537"/>
                  </a:lnTo>
                  <a:lnTo>
                    <a:pt x="18656" y="12192"/>
                  </a:lnTo>
                  <a:cubicBezTo>
                    <a:pt x="18827" y="12463"/>
                    <a:pt x="19364" y="12638"/>
                    <a:pt x="19948" y="12638"/>
                  </a:cubicBezTo>
                  <a:cubicBezTo>
                    <a:pt x="20072" y="12638"/>
                    <a:pt x="20199" y="12631"/>
                    <a:pt x="20324" y="12614"/>
                  </a:cubicBezTo>
                  <a:cubicBezTo>
                    <a:pt x="21038" y="12519"/>
                    <a:pt x="21450" y="12177"/>
                    <a:pt x="21244" y="11850"/>
                  </a:cubicBezTo>
                  <a:lnTo>
                    <a:pt x="17037" y="5432"/>
                  </a:lnTo>
                  <a:lnTo>
                    <a:pt x="17022" y="5407"/>
                  </a:lnTo>
                  <a:cubicBezTo>
                    <a:pt x="16669" y="4924"/>
                    <a:pt x="15494" y="4112"/>
                    <a:pt x="13328" y="4112"/>
                  </a:cubicBezTo>
                  <a:cubicBezTo>
                    <a:pt x="13316" y="4112"/>
                    <a:pt x="13303" y="4112"/>
                    <a:pt x="13291" y="4112"/>
                  </a:cubicBezTo>
                  <a:lnTo>
                    <a:pt x="12768" y="4114"/>
                  </a:lnTo>
                  <a:cubicBezTo>
                    <a:pt x="12732" y="4113"/>
                    <a:pt x="12698" y="4109"/>
                    <a:pt x="12662" y="4109"/>
                  </a:cubicBezTo>
                  <a:lnTo>
                    <a:pt x="7859" y="4109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1" name="Shape"/>
            <p:cNvSpPr/>
            <p:nvPr/>
          </p:nvSpPr>
          <p:spPr>
            <a:xfrm>
              <a:off x="2102900" y="0"/>
              <a:ext cx="438723" cy="118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2" name="4           14"/>
            <p:cNvSpPr txBox="1"/>
            <p:nvPr/>
          </p:nvSpPr>
          <p:spPr>
            <a:xfrm>
              <a:off x="0" y="317805"/>
              <a:ext cx="2252492" cy="548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rmAutofit/>
            </a:bodyPr>
            <a:lstStyle>
              <a:lvl1pPr algn="l" defTabSz="572516">
                <a:spcBef>
                  <a:spcPts val="1500"/>
                </a:spcBef>
                <a:defRPr sz="3136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GB" sz="1800" dirty="0"/>
                <a:t>7</a:t>
              </a:r>
              <a:r>
                <a:rPr sz="1800" dirty="0"/>
                <a:t>           </a:t>
              </a:r>
              <a:r>
                <a:rPr lang="en-GB" sz="1800" dirty="0"/>
                <a:t>    </a:t>
              </a:r>
              <a:r>
                <a:rPr sz="1800" dirty="0"/>
                <a:t>1</a:t>
              </a:r>
              <a:r>
                <a:rPr lang="en-GB" sz="1800" dirty="0"/>
                <a:t>6</a:t>
              </a:r>
              <a:r>
                <a:rPr sz="1800" dirty="0"/>
                <a:t>  </a:t>
              </a:r>
            </a:p>
          </p:txBody>
        </p:sp>
      </p:grpSp>
      <p:grpSp>
        <p:nvGrpSpPr>
          <p:cNvPr id="350" name="Group"/>
          <p:cNvGrpSpPr/>
          <p:nvPr/>
        </p:nvGrpSpPr>
        <p:grpSpPr>
          <a:xfrm>
            <a:off x="2885229" y="5016480"/>
            <a:ext cx="3276325" cy="1000566"/>
            <a:chOff x="93083" y="17758"/>
            <a:chExt cx="6212880" cy="1897369"/>
          </a:xfrm>
        </p:grpSpPr>
        <p:sp>
          <p:nvSpPr>
            <p:cNvPr id="344" name="Shape"/>
            <p:cNvSpPr/>
            <p:nvPr/>
          </p:nvSpPr>
          <p:spPr>
            <a:xfrm>
              <a:off x="2766451" y="979824"/>
              <a:ext cx="589155" cy="833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2" y="0"/>
                  </a:moveTo>
                  <a:cubicBezTo>
                    <a:pt x="681" y="0"/>
                    <a:pt x="0" y="481"/>
                    <a:pt x="0" y="1075"/>
                  </a:cubicBezTo>
                  <a:lnTo>
                    <a:pt x="0" y="20525"/>
                  </a:lnTo>
                  <a:cubicBezTo>
                    <a:pt x="0" y="21119"/>
                    <a:pt x="681" y="21600"/>
                    <a:pt x="1522" y="21600"/>
                  </a:cubicBezTo>
                  <a:lnTo>
                    <a:pt x="20081" y="21600"/>
                  </a:lnTo>
                  <a:cubicBezTo>
                    <a:pt x="20922" y="21600"/>
                    <a:pt x="21600" y="21119"/>
                    <a:pt x="21600" y="20525"/>
                  </a:cubicBezTo>
                  <a:lnTo>
                    <a:pt x="21600" y="1075"/>
                  </a:lnTo>
                  <a:cubicBezTo>
                    <a:pt x="21592" y="481"/>
                    <a:pt x="20912" y="0"/>
                    <a:pt x="20071" y="0"/>
                  </a:cubicBezTo>
                  <a:lnTo>
                    <a:pt x="1522" y="0"/>
                  </a:lnTo>
                  <a:close/>
                  <a:moveTo>
                    <a:pt x="2866" y="1696"/>
                  </a:moveTo>
                  <a:lnTo>
                    <a:pt x="18734" y="1696"/>
                  </a:lnTo>
                  <a:cubicBezTo>
                    <a:pt x="19017" y="1696"/>
                    <a:pt x="19254" y="1857"/>
                    <a:pt x="19254" y="2062"/>
                  </a:cubicBezTo>
                  <a:lnTo>
                    <a:pt x="19254" y="4985"/>
                  </a:lnTo>
                  <a:cubicBezTo>
                    <a:pt x="19254" y="5185"/>
                    <a:pt x="19024" y="5351"/>
                    <a:pt x="18734" y="5351"/>
                  </a:cubicBezTo>
                  <a:lnTo>
                    <a:pt x="2866" y="5351"/>
                  </a:lnTo>
                  <a:cubicBezTo>
                    <a:pt x="2583" y="5351"/>
                    <a:pt x="2348" y="5190"/>
                    <a:pt x="2348" y="4985"/>
                  </a:cubicBezTo>
                  <a:lnTo>
                    <a:pt x="2348" y="2062"/>
                  </a:lnTo>
                  <a:cubicBezTo>
                    <a:pt x="2348" y="1862"/>
                    <a:pt x="2576" y="1696"/>
                    <a:pt x="2866" y="1696"/>
                  </a:cubicBezTo>
                  <a:close/>
                  <a:moveTo>
                    <a:pt x="17580" y="6615"/>
                  </a:moveTo>
                  <a:cubicBezTo>
                    <a:pt x="17771" y="6615"/>
                    <a:pt x="17924" y="6723"/>
                    <a:pt x="17924" y="6858"/>
                  </a:cubicBezTo>
                  <a:cubicBezTo>
                    <a:pt x="17924" y="6993"/>
                    <a:pt x="17771" y="7101"/>
                    <a:pt x="17580" y="7101"/>
                  </a:cubicBezTo>
                  <a:cubicBezTo>
                    <a:pt x="17389" y="7106"/>
                    <a:pt x="17236" y="6993"/>
                    <a:pt x="17236" y="6858"/>
                  </a:cubicBezTo>
                  <a:cubicBezTo>
                    <a:pt x="17236" y="6723"/>
                    <a:pt x="17389" y="6615"/>
                    <a:pt x="17580" y="6615"/>
                  </a:cubicBezTo>
                  <a:close/>
                  <a:moveTo>
                    <a:pt x="2890" y="6674"/>
                  </a:moveTo>
                  <a:lnTo>
                    <a:pt x="5121" y="6674"/>
                  </a:lnTo>
                  <a:cubicBezTo>
                    <a:pt x="5419" y="6674"/>
                    <a:pt x="5663" y="6847"/>
                    <a:pt x="5663" y="7057"/>
                  </a:cubicBezTo>
                  <a:lnTo>
                    <a:pt x="5663" y="8073"/>
                  </a:lnTo>
                  <a:cubicBezTo>
                    <a:pt x="5663" y="8284"/>
                    <a:pt x="5419" y="8456"/>
                    <a:pt x="5121" y="8456"/>
                  </a:cubicBezTo>
                  <a:lnTo>
                    <a:pt x="2890" y="8456"/>
                  </a:lnTo>
                  <a:cubicBezTo>
                    <a:pt x="2592" y="8456"/>
                    <a:pt x="2348" y="8284"/>
                    <a:pt x="2348" y="8073"/>
                  </a:cubicBezTo>
                  <a:lnTo>
                    <a:pt x="2348" y="7057"/>
                  </a:lnTo>
                  <a:cubicBezTo>
                    <a:pt x="2348" y="6847"/>
                    <a:pt x="2592" y="6674"/>
                    <a:pt x="2890" y="6674"/>
                  </a:cubicBezTo>
                  <a:close/>
                  <a:moveTo>
                    <a:pt x="7400" y="6674"/>
                  </a:moveTo>
                  <a:lnTo>
                    <a:pt x="9669" y="6674"/>
                  </a:lnTo>
                  <a:cubicBezTo>
                    <a:pt x="9967" y="6674"/>
                    <a:pt x="10211" y="6847"/>
                    <a:pt x="10211" y="7057"/>
                  </a:cubicBezTo>
                  <a:lnTo>
                    <a:pt x="10211" y="8073"/>
                  </a:lnTo>
                  <a:cubicBezTo>
                    <a:pt x="10211" y="8284"/>
                    <a:pt x="9967" y="8456"/>
                    <a:pt x="9669" y="8456"/>
                  </a:cubicBezTo>
                  <a:lnTo>
                    <a:pt x="7400" y="8456"/>
                  </a:lnTo>
                  <a:cubicBezTo>
                    <a:pt x="7102" y="8456"/>
                    <a:pt x="6858" y="8284"/>
                    <a:pt x="6858" y="8073"/>
                  </a:cubicBezTo>
                  <a:lnTo>
                    <a:pt x="6858" y="7057"/>
                  </a:lnTo>
                  <a:cubicBezTo>
                    <a:pt x="6858" y="6847"/>
                    <a:pt x="7102" y="6674"/>
                    <a:pt x="7400" y="6674"/>
                  </a:cubicBezTo>
                  <a:close/>
                  <a:moveTo>
                    <a:pt x="11924" y="6674"/>
                  </a:moveTo>
                  <a:lnTo>
                    <a:pt x="14195" y="6674"/>
                  </a:lnTo>
                  <a:cubicBezTo>
                    <a:pt x="14493" y="6674"/>
                    <a:pt x="14738" y="6847"/>
                    <a:pt x="14738" y="7057"/>
                  </a:cubicBezTo>
                  <a:lnTo>
                    <a:pt x="14738" y="8073"/>
                  </a:lnTo>
                  <a:cubicBezTo>
                    <a:pt x="14738" y="8284"/>
                    <a:pt x="14493" y="8456"/>
                    <a:pt x="14195" y="8456"/>
                  </a:cubicBezTo>
                  <a:lnTo>
                    <a:pt x="11924" y="8456"/>
                  </a:lnTo>
                  <a:cubicBezTo>
                    <a:pt x="11626" y="8456"/>
                    <a:pt x="11382" y="8284"/>
                    <a:pt x="11382" y="8073"/>
                  </a:cubicBezTo>
                  <a:lnTo>
                    <a:pt x="11382" y="7057"/>
                  </a:lnTo>
                  <a:cubicBezTo>
                    <a:pt x="11382" y="6847"/>
                    <a:pt x="11626" y="6674"/>
                    <a:pt x="11924" y="6674"/>
                  </a:cubicBezTo>
                  <a:close/>
                  <a:moveTo>
                    <a:pt x="16433" y="7290"/>
                  </a:moveTo>
                  <a:lnTo>
                    <a:pt x="18743" y="7290"/>
                  </a:lnTo>
                  <a:lnTo>
                    <a:pt x="18743" y="7685"/>
                  </a:lnTo>
                  <a:lnTo>
                    <a:pt x="16433" y="7685"/>
                  </a:lnTo>
                  <a:lnTo>
                    <a:pt x="16433" y="7290"/>
                  </a:lnTo>
                  <a:close/>
                  <a:moveTo>
                    <a:pt x="17580" y="7867"/>
                  </a:moveTo>
                  <a:cubicBezTo>
                    <a:pt x="17771" y="7867"/>
                    <a:pt x="17924" y="7975"/>
                    <a:pt x="17924" y="8110"/>
                  </a:cubicBezTo>
                  <a:cubicBezTo>
                    <a:pt x="17924" y="8245"/>
                    <a:pt x="17771" y="8353"/>
                    <a:pt x="17580" y="8353"/>
                  </a:cubicBezTo>
                  <a:cubicBezTo>
                    <a:pt x="17389" y="8353"/>
                    <a:pt x="17236" y="8245"/>
                    <a:pt x="17236" y="8110"/>
                  </a:cubicBezTo>
                  <a:cubicBezTo>
                    <a:pt x="17236" y="7975"/>
                    <a:pt x="17389" y="7867"/>
                    <a:pt x="17580" y="7867"/>
                  </a:cubicBezTo>
                  <a:close/>
                  <a:moveTo>
                    <a:pt x="2890" y="9580"/>
                  </a:moveTo>
                  <a:lnTo>
                    <a:pt x="5121" y="9580"/>
                  </a:lnTo>
                  <a:cubicBezTo>
                    <a:pt x="5419" y="9580"/>
                    <a:pt x="5663" y="9752"/>
                    <a:pt x="5663" y="9963"/>
                  </a:cubicBezTo>
                  <a:lnTo>
                    <a:pt x="5663" y="10979"/>
                  </a:lnTo>
                  <a:cubicBezTo>
                    <a:pt x="5663" y="11189"/>
                    <a:pt x="5419" y="11362"/>
                    <a:pt x="5121" y="11362"/>
                  </a:cubicBezTo>
                  <a:lnTo>
                    <a:pt x="2890" y="11362"/>
                  </a:lnTo>
                  <a:cubicBezTo>
                    <a:pt x="2592" y="11362"/>
                    <a:pt x="2348" y="11189"/>
                    <a:pt x="2348" y="10979"/>
                  </a:cubicBezTo>
                  <a:lnTo>
                    <a:pt x="2348" y="9963"/>
                  </a:lnTo>
                  <a:cubicBezTo>
                    <a:pt x="2348" y="9752"/>
                    <a:pt x="2592" y="9580"/>
                    <a:pt x="2890" y="9580"/>
                  </a:cubicBezTo>
                  <a:close/>
                  <a:moveTo>
                    <a:pt x="7400" y="9580"/>
                  </a:moveTo>
                  <a:lnTo>
                    <a:pt x="9669" y="9580"/>
                  </a:lnTo>
                  <a:cubicBezTo>
                    <a:pt x="9967" y="9580"/>
                    <a:pt x="10211" y="9752"/>
                    <a:pt x="10211" y="9963"/>
                  </a:cubicBezTo>
                  <a:lnTo>
                    <a:pt x="10211" y="10979"/>
                  </a:lnTo>
                  <a:cubicBezTo>
                    <a:pt x="10211" y="11189"/>
                    <a:pt x="9967" y="11362"/>
                    <a:pt x="9669" y="11362"/>
                  </a:cubicBezTo>
                  <a:lnTo>
                    <a:pt x="7400" y="11362"/>
                  </a:lnTo>
                  <a:cubicBezTo>
                    <a:pt x="7102" y="11362"/>
                    <a:pt x="6858" y="11189"/>
                    <a:pt x="6858" y="10979"/>
                  </a:cubicBezTo>
                  <a:lnTo>
                    <a:pt x="6858" y="9963"/>
                  </a:lnTo>
                  <a:cubicBezTo>
                    <a:pt x="6858" y="9752"/>
                    <a:pt x="7102" y="9580"/>
                    <a:pt x="7400" y="9580"/>
                  </a:cubicBezTo>
                  <a:close/>
                  <a:moveTo>
                    <a:pt x="11924" y="9580"/>
                  </a:moveTo>
                  <a:lnTo>
                    <a:pt x="14195" y="9580"/>
                  </a:lnTo>
                  <a:cubicBezTo>
                    <a:pt x="14493" y="9580"/>
                    <a:pt x="14738" y="9752"/>
                    <a:pt x="14738" y="9963"/>
                  </a:cubicBezTo>
                  <a:lnTo>
                    <a:pt x="14738" y="10979"/>
                  </a:lnTo>
                  <a:cubicBezTo>
                    <a:pt x="14738" y="11189"/>
                    <a:pt x="14493" y="11362"/>
                    <a:pt x="14195" y="11362"/>
                  </a:cubicBezTo>
                  <a:lnTo>
                    <a:pt x="11924" y="11362"/>
                  </a:lnTo>
                  <a:cubicBezTo>
                    <a:pt x="11626" y="11362"/>
                    <a:pt x="11382" y="11189"/>
                    <a:pt x="11382" y="10979"/>
                  </a:cubicBezTo>
                  <a:lnTo>
                    <a:pt x="11382" y="9963"/>
                  </a:lnTo>
                  <a:cubicBezTo>
                    <a:pt x="11382" y="9752"/>
                    <a:pt x="11626" y="9580"/>
                    <a:pt x="11924" y="9580"/>
                  </a:cubicBezTo>
                  <a:close/>
                  <a:moveTo>
                    <a:pt x="16969" y="9752"/>
                  </a:moveTo>
                  <a:lnTo>
                    <a:pt x="17587" y="10189"/>
                  </a:lnTo>
                  <a:lnTo>
                    <a:pt x="18208" y="9752"/>
                  </a:lnTo>
                  <a:lnTo>
                    <a:pt x="18598" y="10027"/>
                  </a:lnTo>
                  <a:lnTo>
                    <a:pt x="17979" y="10466"/>
                  </a:lnTo>
                  <a:lnTo>
                    <a:pt x="18598" y="10903"/>
                  </a:lnTo>
                  <a:lnTo>
                    <a:pt x="18199" y="11183"/>
                  </a:lnTo>
                  <a:lnTo>
                    <a:pt x="17580" y="10746"/>
                  </a:lnTo>
                  <a:lnTo>
                    <a:pt x="16961" y="11183"/>
                  </a:lnTo>
                  <a:lnTo>
                    <a:pt x="16572" y="10908"/>
                  </a:lnTo>
                  <a:lnTo>
                    <a:pt x="17191" y="10471"/>
                  </a:lnTo>
                  <a:lnTo>
                    <a:pt x="16572" y="10034"/>
                  </a:lnTo>
                  <a:lnTo>
                    <a:pt x="16969" y="9752"/>
                  </a:lnTo>
                  <a:close/>
                  <a:moveTo>
                    <a:pt x="2890" y="12437"/>
                  </a:moveTo>
                  <a:lnTo>
                    <a:pt x="5121" y="12437"/>
                  </a:lnTo>
                  <a:cubicBezTo>
                    <a:pt x="5419" y="12437"/>
                    <a:pt x="5663" y="12609"/>
                    <a:pt x="5663" y="12820"/>
                  </a:cubicBezTo>
                  <a:lnTo>
                    <a:pt x="5663" y="13834"/>
                  </a:lnTo>
                  <a:cubicBezTo>
                    <a:pt x="5663" y="14045"/>
                    <a:pt x="5419" y="14219"/>
                    <a:pt x="5121" y="14219"/>
                  </a:cubicBezTo>
                  <a:lnTo>
                    <a:pt x="2890" y="14219"/>
                  </a:lnTo>
                  <a:cubicBezTo>
                    <a:pt x="2592" y="14219"/>
                    <a:pt x="2348" y="14045"/>
                    <a:pt x="2348" y="13834"/>
                  </a:cubicBezTo>
                  <a:lnTo>
                    <a:pt x="2348" y="12820"/>
                  </a:lnTo>
                  <a:cubicBezTo>
                    <a:pt x="2348" y="12609"/>
                    <a:pt x="2592" y="12437"/>
                    <a:pt x="2890" y="12437"/>
                  </a:cubicBezTo>
                  <a:close/>
                  <a:moveTo>
                    <a:pt x="7400" y="12437"/>
                  </a:moveTo>
                  <a:lnTo>
                    <a:pt x="9669" y="12437"/>
                  </a:lnTo>
                  <a:cubicBezTo>
                    <a:pt x="9967" y="12437"/>
                    <a:pt x="10211" y="12609"/>
                    <a:pt x="10211" y="12820"/>
                  </a:cubicBezTo>
                  <a:lnTo>
                    <a:pt x="10211" y="13834"/>
                  </a:lnTo>
                  <a:cubicBezTo>
                    <a:pt x="10211" y="14045"/>
                    <a:pt x="9967" y="14219"/>
                    <a:pt x="9669" y="14219"/>
                  </a:cubicBezTo>
                  <a:lnTo>
                    <a:pt x="7400" y="14219"/>
                  </a:lnTo>
                  <a:cubicBezTo>
                    <a:pt x="7102" y="14219"/>
                    <a:pt x="6858" y="14045"/>
                    <a:pt x="6858" y="13834"/>
                  </a:cubicBezTo>
                  <a:lnTo>
                    <a:pt x="6858" y="12820"/>
                  </a:lnTo>
                  <a:cubicBezTo>
                    <a:pt x="6858" y="12609"/>
                    <a:pt x="7102" y="12437"/>
                    <a:pt x="7400" y="12437"/>
                  </a:cubicBezTo>
                  <a:close/>
                  <a:moveTo>
                    <a:pt x="11924" y="12437"/>
                  </a:moveTo>
                  <a:lnTo>
                    <a:pt x="14195" y="12437"/>
                  </a:lnTo>
                  <a:cubicBezTo>
                    <a:pt x="14493" y="12437"/>
                    <a:pt x="14738" y="12609"/>
                    <a:pt x="14738" y="12820"/>
                  </a:cubicBezTo>
                  <a:lnTo>
                    <a:pt x="14738" y="13834"/>
                  </a:lnTo>
                  <a:cubicBezTo>
                    <a:pt x="14738" y="14045"/>
                    <a:pt x="14493" y="14219"/>
                    <a:pt x="14195" y="14219"/>
                  </a:cubicBezTo>
                  <a:lnTo>
                    <a:pt x="11924" y="14219"/>
                  </a:lnTo>
                  <a:cubicBezTo>
                    <a:pt x="11626" y="14219"/>
                    <a:pt x="11382" y="14045"/>
                    <a:pt x="11382" y="13834"/>
                  </a:cubicBezTo>
                  <a:lnTo>
                    <a:pt x="11382" y="12820"/>
                  </a:lnTo>
                  <a:cubicBezTo>
                    <a:pt x="11382" y="12609"/>
                    <a:pt x="11626" y="12437"/>
                    <a:pt x="11924" y="12437"/>
                  </a:cubicBezTo>
                  <a:close/>
                  <a:moveTo>
                    <a:pt x="16426" y="13127"/>
                  </a:moveTo>
                  <a:lnTo>
                    <a:pt x="18734" y="13127"/>
                  </a:lnTo>
                  <a:lnTo>
                    <a:pt x="18734" y="13522"/>
                  </a:lnTo>
                  <a:lnTo>
                    <a:pt x="16426" y="13522"/>
                  </a:lnTo>
                  <a:lnTo>
                    <a:pt x="16426" y="13127"/>
                  </a:lnTo>
                  <a:close/>
                  <a:moveTo>
                    <a:pt x="2890" y="15292"/>
                  </a:moveTo>
                  <a:lnTo>
                    <a:pt x="5121" y="15292"/>
                  </a:lnTo>
                  <a:cubicBezTo>
                    <a:pt x="5419" y="15292"/>
                    <a:pt x="5663" y="15466"/>
                    <a:pt x="5663" y="15677"/>
                  </a:cubicBezTo>
                  <a:lnTo>
                    <a:pt x="5663" y="16691"/>
                  </a:lnTo>
                  <a:cubicBezTo>
                    <a:pt x="5663" y="16902"/>
                    <a:pt x="5419" y="17074"/>
                    <a:pt x="5121" y="17074"/>
                  </a:cubicBezTo>
                  <a:lnTo>
                    <a:pt x="2890" y="17074"/>
                  </a:lnTo>
                  <a:cubicBezTo>
                    <a:pt x="2592" y="17074"/>
                    <a:pt x="2348" y="16902"/>
                    <a:pt x="2348" y="16691"/>
                  </a:cubicBezTo>
                  <a:lnTo>
                    <a:pt x="2348" y="15677"/>
                  </a:lnTo>
                  <a:cubicBezTo>
                    <a:pt x="2348" y="15466"/>
                    <a:pt x="2592" y="15292"/>
                    <a:pt x="2890" y="15292"/>
                  </a:cubicBezTo>
                  <a:close/>
                  <a:moveTo>
                    <a:pt x="7400" y="15292"/>
                  </a:moveTo>
                  <a:lnTo>
                    <a:pt x="9669" y="15292"/>
                  </a:lnTo>
                  <a:cubicBezTo>
                    <a:pt x="9967" y="15292"/>
                    <a:pt x="10211" y="15466"/>
                    <a:pt x="10211" y="15677"/>
                  </a:cubicBezTo>
                  <a:lnTo>
                    <a:pt x="10211" y="16691"/>
                  </a:lnTo>
                  <a:cubicBezTo>
                    <a:pt x="10211" y="16902"/>
                    <a:pt x="9967" y="17074"/>
                    <a:pt x="9669" y="17074"/>
                  </a:cubicBezTo>
                  <a:lnTo>
                    <a:pt x="7400" y="17074"/>
                  </a:lnTo>
                  <a:cubicBezTo>
                    <a:pt x="7102" y="17074"/>
                    <a:pt x="6858" y="16902"/>
                    <a:pt x="6858" y="16691"/>
                  </a:cubicBezTo>
                  <a:lnTo>
                    <a:pt x="6858" y="15677"/>
                  </a:lnTo>
                  <a:cubicBezTo>
                    <a:pt x="6858" y="15466"/>
                    <a:pt x="7102" y="15292"/>
                    <a:pt x="7400" y="15292"/>
                  </a:cubicBezTo>
                  <a:close/>
                  <a:moveTo>
                    <a:pt x="11924" y="15292"/>
                  </a:moveTo>
                  <a:lnTo>
                    <a:pt x="14195" y="15292"/>
                  </a:lnTo>
                  <a:cubicBezTo>
                    <a:pt x="14493" y="15292"/>
                    <a:pt x="14738" y="15466"/>
                    <a:pt x="14738" y="15677"/>
                  </a:cubicBezTo>
                  <a:lnTo>
                    <a:pt x="14738" y="16691"/>
                  </a:lnTo>
                  <a:cubicBezTo>
                    <a:pt x="14738" y="16902"/>
                    <a:pt x="14493" y="17074"/>
                    <a:pt x="14195" y="17074"/>
                  </a:cubicBezTo>
                  <a:lnTo>
                    <a:pt x="11924" y="17074"/>
                  </a:lnTo>
                  <a:cubicBezTo>
                    <a:pt x="11626" y="17074"/>
                    <a:pt x="11382" y="16902"/>
                    <a:pt x="11382" y="16691"/>
                  </a:cubicBezTo>
                  <a:lnTo>
                    <a:pt x="11382" y="15677"/>
                  </a:lnTo>
                  <a:cubicBezTo>
                    <a:pt x="11382" y="15466"/>
                    <a:pt x="11626" y="15292"/>
                    <a:pt x="11924" y="15292"/>
                  </a:cubicBezTo>
                  <a:close/>
                  <a:moveTo>
                    <a:pt x="17305" y="15368"/>
                  </a:moveTo>
                  <a:lnTo>
                    <a:pt x="17864" y="15368"/>
                  </a:lnTo>
                  <a:lnTo>
                    <a:pt x="17864" y="15984"/>
                  </a:lnTo>
                  <a:lnTo>
                    <a:pt x="18734" y="15984"/>
                  </a:lnTo>
                  <a:lnTo>
                    <a:pt x="18734" y="16379"/>
                  </a:lnTo>
                  <a:lnTo>
                    <a:pt x="17864" y="16379"/>
                  </a:lnTo>
                  <a:lnTo>
                    <a:pt x="17864" y="17000"/>
                  </a:lnTo>
                  <a:lnTo>
                    <a:pt x="17305" y="17000"/>
                  </a:lnTo>
                  <a:lnTo>
                    <a:pt x="17305" y="16379"/>
                  </a:lnTo>
                  <a:lnTo>
                    <a:pt x="16433" y="16379"/>
                  </a:lnTo>
                  <a:lnTo>
                    <a:pt x="16433" y="15984"/>
                  </a:lnTo>
                  <a:lnTo>
                    <a:pt x="17305" y="15984"/>
                  </a:lnTo>
                  <a:lnTo>
                    <a:pt x="17305" y="15368"/>
                  </a:lnTo>
                  <a:close/>
                  <a:moveTo>
                    <a:pt x="2897" y="18144"/>
                  </a:moveTo>
                  <a:lnTo>
                    <a:pt x="9669" y="18144"/>
                  </a:lnTo>
                  <a:cubicBezTo>
                    <a:pt x="9967" y="18144"/>
                    <a:pt x="10211" y="18316"/>
                    <a:pt x="10211" y="18527"/>
                  </a:cubicBezTo>
                  <a:lnTo>
                    <a:pt x="10211" y="19543"/>
                  </a:lnTo>
                  <a:cubicBezTo>
                    <a:pt x="10211" y="19754"/>
                    <a:pt x="9967" y="19926"/>
                    <a:pt x="9669" y="19926"/>
                  </a:cubicBezTo>
                  <a:lnTo>
                    <a:pt x="2897" y="19926"/>
                  </a:lnTo>
                  <a:cubicBezTo>
                    <a:pt x="2599" y="19926"/>
                    <a:pt x="2355" y="19754"/>
                    <a:pt x="2355" y="19543"/>
                  </a:cubicBezTo>
                  <a:lnTo>
                    <a:pt x="2355" y="18527"/>
                  </a:lnTo>
                  <a:cubicBezTo>
                    <a:pt x="2355" y="18316"/>
                    <a:pt x="2599" y="18144"/>
                    <a:pt x="2897" y="18144"/>
                  </a:cubicBezTo>
                  <a:close/>
                  <a:moveTo>
                    <a:pt x="11924" y="18144"/>
                  </a:moveTo>
                  <a:lnTo>
                    <a:pt x="14195" y="18144"/>
                  </a:lnTo>
                  <a:cubicBezTo>
                    <a:pt x="14493" y="18144"/>
                    <a:pt x="14738" y="18316"/>
                    <a:pt x="14738" y="18527"/>
                  </a:cubicBezTo>
                  <a:lnTo>
                    <a:pt x="14738" y="19543"/>
                  </a:lnTo>
                  <a:cubicBezTo>
                    <a:pt x="14738" y="19754"/>
                    <a:pt x="14493" y="19926"/>
                    <a:pt x="14195" y="19926"/>
                  </a:cubicBezTo>
                  <a:lnTo>
                    <a:pt x="11924" y="19926"/>
                  </a:lnTo>
                  <a:cubicBezTo>
                    <a:pt x="11626" y="19926"/>
                    <a:pt x="11382" y="19754"/>
                    <a:pt x="11382" y="19543"/>
                  </a:cubicBezTo>
                  <a:lnTo>
                    <a:pt x="11382" y="18527"/>
                  </a:lnTo>
                  <a:cubicBezTo>
                    <a:pt x="11382" y="18316"/>
                    <a:pt x="11626" y="18144"/>
                    <a:pt x="11924" y="18144"/>
                  </a:cubicBezTo>
                  <a:close/>
                  <a:moveTo>
                    <a:pt x="16426" y="18517"/>
                  </a:moveTo>
                  <a:lnTo>
                    <a:pt x="18734" y="18517"/>
                  </a:lnTo>
                  <a:lnTo>
                    <a:pt x="18734" y="18910"/>
                  </a:lnTo>
                  <a:lnTo>
                    <a:pt x="16426" y="18910"/>
                  </a:lnTo>
                  <a:lnTo>
                    <a:pt x="16426" y="18517"/>
                  </a:lnTo>
                  <a:close/>
                  <a:moveTo>
                    <a:pt x="16426" y="19165"/>
                  </a:moveTo>
                  <a:lnTo>
                    <a:pt x="18734" y="19165"/>
                  </a:lnTo>
                  <a:lnTo>
                    <a:pt x="18734" y="19558"/>
                  </a:lnTo>
                  <a:lnTo>
                    <a:pt x="16426" y="19558"/>
                  </a:lnTo>
                  <a:lnTo>
                    <a:pt x="16426" y="19165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45" name="Shape"/>
            <p:cNvSpPr/>
            <p:nvPr/>
          </p:nvSpPr>
          <p:spPr>
            <a:xfrm>
              <a:off x="1574022" y="878445"/>
              <a:ext cx="723706" cy="1036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58" y="0"/>
                  </a:moveTo>
                  <a:lnTo>
                    <a:pt x="5450" y="778"/>
                  </a:lnTo>
                  <a:lnTo>
                    <a:pt x="6641" y="3247"/>
                  </a:lnTo>
                  <a:lnTo>
                    <a:pt x="5792" y="3446"/>
                  </a:lnTo>
                  <a:lnTo>
                    <a:pt x="6104" y="4092"/>
                  </a:lnTo>
                  <a:cubicBezTo>
                    <a:pt x="6260" y="4416"/>
                    <a:pt x="6045" y="4765"/>
                    <a:pt x="5610" y="4922"/>
                  </a:cubicBezTo>
                  <a:cubicBezTo>
                    <a:pt x="2282" y="6123"/>
                    <a:pt x="0" y="8548"/>
                    <a:pt x="0" y="11338"/>
                  </a:cubicBezTo>
                  <a:cubicBezTo>
                    <a:pt x="0" y="13653"/>
                    <a:pt x="1568" y="15716"/>
                    <a:pt x="4002" y="17038"/>
                  </a:cubicBezTo>
                  <a:cubicBezTo>
                    <a:pt x="4586" y="17355"/>
                    <a:pt x="4834" y="17888"/>
                    <a:pt x="4600" y="18378"/>
                  </a:cubicBezTo>
                  <a:lnTo>
                    <a:pt x="4184" y="19249"/>
                  </a:lnTo>
                  <a:lnTo>
                    <a:pt x="1504" y="19249"/>
                  </a:lnTo>
                  <a:lnTo>
                    <a:pt x="383" y="21600"/>
                  </a:lnTo>
                  <a:lnTo>
                    <a:pt x="21600" y="21600"/>
                  </a:lnTo>
                  <a:lnTo>
                    <a:pt x="20479" y="19249"/>
                  </a:lnTo>
                  <a:lnTo>
                    <a:pt x="11598" y="19249"/>
                  </a:lnTo>
                  <a:lnTo>
                    <a:pt x="10562" y="17077"/>
                  </a:lnTo>
                  <a:lnTo>
                    <a:pt x="11571" y="16839"/>
                  </a:lnTo>
                  <a:lnTo>
                    <a:pt x="11765" y="17236"/>
                  </a:lnTo>
                  <a:cubicBezTo>
                    <a:pt x="11884" y="17482"/>
                    <a:pt x="13400" y="17349"/>
                    <a:pt x="15152" y="16937"/>
                  </a:cubicBezTo>
                  <a:cubicBezTo>
                    <a:pt x="16905" y="16524"/>
                    <a:pt x="18230" y="15990"/>
                    <a:pt x="18111" y="15743"/>
                  </a:cubicBezTo>
                  <a:lnTo>
                    <a:pt x="17339" y="14141"/>
                  </a:lnTo>
                  <a:lnTo>
                    <a:pt x="9985" y="15870"/>
                  </a:lnTo>
                  <a:lnTo>
                    <a:pt x="9392" y="14628"/>
                  </a:lnTo>
                  <a:lnTo>
                    <a:pt x="18738" y="12430"/>
                  </a:lnTo>
                  <a:lnTo>
                    <a:pt x="18157" y="11225"/>
                  </a:lnTo>
                  <a:lnTo>
                    <a:pt x="8816" y="13422"/>
                  </a:lnTo>
                  <a:cubicBezTo>
                    <a:pt x="8484" y="12824"/>
                    <a:pt x="7243" y="12835"/>
                    <a:pt x="6947" y="13456"/>
                  </a:cubicBezTo>
                  <a:lnTo>
                    <a:pt x="6503" y="14386"/>
                  </a:lnTo>
                  <a:cubicBezTo>
                    <a:pt x="6304" y="14804"/>
                    <a:pt x="5529" y="14924"/>
                    <a:pt x="5109" y="14596"/>
                  </a:cubicBezTo>
                  <a:cubicBezTo>
                    <a:pt x="4000" y="13729"/>
                    <a:pt x="3324" y="12589"/>
                    <a:pt x="3324" y="11338"/>
                  </a:cubicBezTo>
                  <a:cubicBezTo>
                    <a:pt x="3324" y="9736"/>
                    <a:pt x="4435" y="8310"/>
                    <a:pt x="6145" y="7417"/>
                  </a:cubicBezTo>
                  <a:cubicBezTo>
                    <a:pt x="6760" y="7095"/>
                    <a:pt x="7648" y="7292"/>
                    <a:pt x="7893" y="7801"/>
                  </a:cubicBezTo>
                  <a:lnTo>
                    <a:pt x="8198" y="8499"/>
                  </a:lnTo>
                  <a:cubicBezTo>
                    <a:pt x="7412" y="8705"/>
                    <a:pt x="6996" y="9308"/>
                    <a:pt x="7266" y="9868"/>
                  </a:cubicBezTo>
                  <a:lnTo>
                    <a:pt x="7411" y="10170"/>
                  </a:lnTo>
                  <a:lnTo>
                    <a:pt x="10048" y="9550"/>
                  </a:lnTo>
                  <a:lnTo>
                    <a:pt x="11155" y="11844"/>
                  </a:lnTo>
                  <a:lnTo>
                    <a:pt x="13852" y="11208"/>
                  </a:lnTo>
                  <a:lnTo>
                    <a:pt x="12745" y="8916"/>
                  </a:lnTo>
                  <a:lnTo>
                    <a:pt x="15302" y="8314"/>
                  </a:lnTo>
                  <a:lnTo>
                    <a:pt x="15157" y="8012"/>
                  </a:lnTo>
                  <a:cubicBezTo>
                    <a:pt x="14886" y="7450"/>
                    <a:pt x="14024" y="7146"/>
                    <a:pt x="13218" y="7317"/>
                  </a:cubicBezTo>
                  <a:lnTo>
                    <a:pt x="10821" y="2265"/>
                  </a:lnTo>
                  <a:lnTo>
                    <a:pt x="9949" y="2469"/>
                  </a:lnTo>
                  <a:lnTo>
                    <a:pt x="8758" y="0"/>
                  </a:lnTo>
                  <a:close/>
                  <a:moveTo>
                    <a:pt x="7777" y="15736"/>
                  </a:moveTo>
                  <a:cubicBezTo>
                    <a:pt x="8266" y="15736"/>
                    <a:pt x="8661" y="16014"/>
                    <a:pt x="8661" y="16355"/>
                  </a:cubicBezTo>
                  <a:cubicBezTo>
                    <a:pt x="8661" y="16696"/>
                    <a:pt x="8266" y="16972"/>
                    <a:pt x="7777" y="16972"/>
                  </a:cubicBezTo>
                  <a:cubicBezTo>
                    <a:pt x="7288" y="16972"/>
                    <a:pt x="6891" y="16696"/>
                    <a:pt x="6891" y="16355"/>
                  </a:cubicBezTo>
                  <a:cubicBezTo>
                    <a:pt x="6891" y="16014"/>
                    <a:pt x="7288" y="15736"/>
                    <a:pt x="7777" y="15736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46" name="Shape"/>
            <p:cNvSpPr/>
            <p:nvPr/>
          </p:nvSpPr>
          <p:spPr>
            <a:xfrm>
              <a:off x="93083" y="1133360"/>
              <a:ext cx="1012216" cy="526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6" h="20722" extrusionOk="0">
                  <a:moveTo>
                    <a:pt x="10578" y="1"/>
                  </a:moveTo>
                  <a:cubicBezTo>
                    <a:pt x="9874" y="-20"/>
                    <a:pt x="9157" y="218"/>
                    <a:pt x="8464" y="745"/>
                  </a:cubicBezTo>
                  <a:cubicBezTo>
                    <a:pt x="6243" y="2431"/>
                    <a:pt x="4928" y="6572"/>
                    <a:pt x="5038" y="10863"/>
                  </a:cubicBezTo>
                  <a:cubicBezTo>
                    <a:pt x="5041" y="10972"/>
                    <a:pt x="5010" y="11074"/>
                    <a:pt x="4959" y="11124"/>
                  </a:cubicBezTo>
                  <a:cubicBezTo>
                    <a:pt x="1769" y="14201"/>
                    <a:pt x="-247" y="17027"/>
                    <a:pt x="24" y="18312"/>
                  </a:cubicBezTo>
                  <a:cubicBezTo>
                    <a:pt x="415" y="20165"/>
                    <a:pt x="5419" y="18109"/>
                    <a:pt x="11201" y="13717"/>
                  </a:cubicBezTo>
                  <a:cubicBezTo>
                    <a:pt x="16983" y="9325"/>
                    <a:pt x="21353" y="4260"/>
                    <a:pt x="20962" y="2407"/>
                  </a:cubicBezTo>
                  <a:cubicBezTo>
                    <a:pt x="20691" y="1122"/>
                    <a:pt x="18203" y="1719"/>
                    <a:pt x="14776" y="3669"/>
                  </a:cubicBezTo>
                  <a:cubicBezTo>
                    <a:pt x="14721" y="3700"/>
                    <a:pt x="14661" y="3665"/>
                    <a:pt x="14623" y="3583"/>
                  </a:cubicBezTo>
                  <a:cubicBezTo>
                    <a:pt x="13605" y="1349"/>
                    <a:pt x="12125" y="48"/>
                    <a:pt x="10578" y="1"/>
                  </a:cubicBezTo>
                  <a:close/>
                  <a:moveTo>
                    <a:pt x="16712" y="4606"/>
                  </a:moveTo>
                  <a:cubicBezTo>
                    <a:pt x="17082" y="4644"/>
                    <a:pt x="17316" y="4814"/>
                    <a:pt x="17382" y="5127"/>
                  </a:cubicBezTo>
                  <a:cubicBezTo>
                    <a:pt x="17663" y="6457"/>
                    <a:pt x="14806" y="9877"/>
                    <a:pt x="11001" y="12767"/>
                  </a:cubicBezTo>
                  <a:cubicBezTo>
                    <a:pt x="7197" y="15656"/>
                    <a:pt x="3885" y="16921"/>
                    <a:pt x="3604" y="15592"/>
                  </a:cubicBezTo>
                  <a:cubicBezTo>
                    <a:pt x="3472" y="14965"/>
                    <a:pt x="4037" y="13873"/>
                    <a:pt x="5070" y="12592"/>
                  </a:cubicBezTo>
                  <a:cubicBezTo>
                    <a:pt x="5108" y="12544"/>
                    <a:pt x="5160" y="12586"/>
                    <a:pt x="5170" y="12671"/>
                  </a:cubicBezTo>
                  <a:cubicBezTo>
                    <a:pt x="5233" y="13188"/>
                    <a:pt x="5318" y="13702"/>
                    <a:pt x="5425" y="14209"/>
                  </a:cubicBezTo>
                  <a:cubicBezTo>
                    <a:pt x="5491" y="14521"/>
                    <a:pt x="5563" y="14823"/>
                    <a:pt x="5643" y="15115"/>
                  </a:cubicBezTo>
                  <a:cubicBezTo>
                    <a:pt x="5669" y="15213"/>
                    <a:pt x="5728" y="15266"/>
                    <a:pt x="5785" y="15245"/>
                  </a:cubicBezTo>
                  <a:cubicBezTo>
                    <a:pt x="7141" y="14753"/>
                    <a:pt x="8983" y="13676"/>
                    <a:pt x="10888" y="12230"/>
                  </a:cubicBezTo>
                  <a:cubicBezTo>
                    <a:pt x="12711" y="10845"/>
                    <a:pt x="14371" y="9297"/>
                    <a:pt x="15561" y="7873"/>
                  </a:cubicBezTo>
                  <a:cubicBezTo>
                    <a:pt x="15601" y="7825"/>
                    <a:pt x="15639" y="7779"/>
                    <a:pt x="15677" y="7733"/>
                  </a:cubicBezTo>
                  <a:cubicBezTo>
                    <a:pt x="15726" y="7672"/>
                    <a:pt x="15749" y="7557"/>
                    <a:pt x="15732" y="7450"/>
                  </a:cubicBezTo>
                  <a:cubicBezTo>
                    <a:pt x="15683" y="7135"/>
                    <a:pt x="15627" y="6820"/>
                    <a:pt x="15561" y="6510"/>
                  </a:cubicBezTo>
                  <a:cubicBezTo>
                    <a:pt x="15454" y="6002"/>
                    <a:pt x="15329" y="5520"/>
                    <a:pt x="15186" y="5064"/>
                  </a:cubicBezTo>
                  <a:cubicBezTo>
                    <a:pt x="15162" y="4988"/>
                    <a:pt x="15184" y="4892"/>
                    <a:pt x="15229" y="4876"/>
                  </a:cubicBezTo>
                  <a:cubicBezTo>
                    <a:pt x="15836" y="4664"/>
                    <a:pt x="16342" y="4568"/>
                    <a:pt x="16712" y="4606"/>
                  </a:cubicBezTo>
                  <a:close/>
                  <a:moveTo>
                    <a:pt x="15869" y="10396"/>
                  </a:moveTo>
                  <a:cubicBezTo>
                    <a:pt x="14493" y="11701"/>
                    <a:pt x="12945" y="13016"/>
                    <a:pt x="11315" y="14254"/>
                  </a:cubicBezTo>
                  <a:cubicBezTo>
                    <a:pt x="9676" y="15499"/>
                    <a:pt x="8075" y="16574"/>
                    <a:pt x="6614" y="17425"/>
                  </a:cubicBezTo>
                  <a:cubicBezTo>
                    <a:pt x="6573" y="17449"/>
                    <a:pt x="6559" y="17548"/>
                    <a:pt x="6589" y="17606"/>
                  </a:cubicBezTo>
                  <a:cubicBezTo>
                    <a:pt x="8086" y="20507"/>
                    <a:pt x="10412" y="21580"/>
                    <a:pt x="12522" y="19977"/>
                  </a:cubicBezTo>
                  <a:cubicBezTo>
                    <a:pt x="14632" y="18375"/>
                    <a:pt x="15924" y="14552"/>
                    <a:pt x="15953" y="10494"/>
                  </a:cubicBezTo>
                  <a:cubicBezTo>
                    <a:pt x="15954" y="10413"/>
                    <a:pt x="15908" y="10359"/>
                    <a:pt x="15869" y="10396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47" name="Shape"/>
            <p:cNvSpPr/>
            <p:nvPr/>
          </p:nvSpPr>
          <p:spPr>
            <a:xfrm>
              <a:off x="3701630" y="1144603"/>
              <a:ext cx="1246094" cy="504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4733" y="0"/>
                  </a:moveTo>
                  <a:cubicBezTo>
                    <a:pt x="3567" y="280"/>
                    <a:pt x="2617" y="1572"/>
                    <a:pt x="1980" y="3707"/>
                  </a:cubicBezTo>
                  <a:cubicBezTo>
                    <a:pt x="1829" y="4214"/>
                    <a:pt x="1705" y="4764"/>
                    <a:pt x="1597" y="5337"/>
                  </a:cubicBezTo>
                  <a:lnTo>
                    <a:pt x="302" y="5337"/>
                  </a:lnTo>
                  <a:cubicBezTo>
                    <a:pt x="135" y="5337"/>
                    <a:pt x="0" y="5670"/>
                    <a:pt x="0" y="6084"/>
                  </a:cubicBezTo>
                  <a:lnTo>
                    <a:pt x="0" y="12301"/>
                  </a:lnTo>
                  <a:cubicBezTo>
                    <a:pt x="0" y="12715"/>
                    <a:pt x="135" y="13048"/>
                    <a:pt x="302" y="13048"/>
                  </a:cubicBezTo>
                  <a:lnTo>
                    <a:pt x="1322" y="13048"/>
                  </a:lnTo>
                  <a:cubicBezTo>
                    <a:pt x="1754" y="17558"/>
                    <a:pt x="3189" y="21547"/>
                    <a:pt x="5488" y="21587"/>
                  </a:cubicBezTo>
                  <a:cubicBezTo>
                    <a:pt x="5510" y="21587"/>
                    <a:pt x="5527" y="21587"/>
                    <a:pt x="5549" y="21587"/>
                  </a:cubicBezTo>
                  <a:cubicBezTo>
                    <a:pt x="6947" y="21587"/>
                    <a:pt x="7988" y="20749"/>
                    <a:pt x="8738" y="19015"/>
                  </a:cubicBezTo>
                  <a:cubicBezTo>
                    <a:pt x="9435" y="17400"/>
                    <a:pt x="9797" y="15225"/>
                    <a:pt x="10110" y="13143"/>
                  </a:cubicBezTo>
                  <a:cubicBezTo>
                    <a:pt x="10250" y="12223"/>
                    <a:pt x="10557" y="11888"/>
                    <a:pt x="10799" y="11888"/>
                  </a:cubicBezTo>
                  <a:cubicBezTo>
                    <a:pt x="11107" y="11888"/>
                    <a:pt x="11361" y="12356"/>
                    <a:pt x="11474" y="13143"/>
                  </a:cubicBezTo>
                  <a:cubicBezTo>
                    <a:pt x="12127" y="17600"/>
                    <a:pt x="12969" y="21600"/>
                    <a:pt x="16035" y="21600"/>
                  </a:cubicBezTo>
                  <a:cubicBezTo>
                    <a:pt x="16056" y="21600"/>
                    <a:pt x="16072" y="21600"/>
                    <a:pt x="16094" y="21600"/>
                  </a:cubicBezTo>
                  <a:cubicBezTo>
                    <a:pt x="18393" y="21560"/>
                    <a:pt x="19830" y="17570"/>
                    <a:pt x="20261" y="13060"/>
                  </a:cubicBezTo>
                  <a:lnTo>
                    <a:pt x="21282" y="13060"/>
                  </a:lnTo>
                  <a:cubicBezTo>
                    <a:pt x="21449" y="13060"/>
                    <a:pt x="21584" y="12727"/>
                    <a:pt x="21584" y="12314"/>
                  </a:cubicBezTo>
                  <a:lnTo>
                    <a:pt x="21584" y="6096"/>
                  </a:lnTo>
                  <a:cubicBezTo>
                    <a:pt x="21600" y="5669"/>
                    <a:pt x="21464" y="5337"/>
                    <a:pt x="21297" y="5337"/>
                  </a:cubicBezTo>
                  <a:lnTo>
                    <a:pt x="20002" y="5337"/>
                  </a:lnTo>
                  <a:cubicBezTo>
                    <a:pt x="19894" y="4764"/>
                    <a:pt x="19765" y="4214"/>
                    <a:pt x="19619" y="3707"/>
                  </a:cubicBezTo>
                  <a:cubicBezTo>
                    <a:pt x="18987" y="1559"/>
                    <a:pt x="18032" y="280"/>
                    <a:pt x="16866" y="0"/>
                  </a:cubicBezTo>
                  <a:lnTo>
                    <a:pt x="16849" y="0"/>
                  </a:lnTo>
                  <a:lnTo>
                    <a:pt x="4760" y="0"/>
                  </a:lnTo>
                  <a:lnTo>
                    <a:pt x="4733" y="0"/>
                  </a:lnTo>
                  <a:close/>
                  <a:moveTo>
                    <a:pt x="10803" y="2177"/>
                  </a:moveTo>
                  <a:cubicBezTo>
                    <a:pt x="13371" y="2177"/>
                    <a:pt x="15938" y="2219"/>
                    <a:pt x="16672" y="2306"/>
                  </a:cubicBezTo>
                  <a:cubicBezTo>
                    <a:pt x="17228" y="2373"/>
                    <a:pt x="17719" y="2812"/>
                    <a:pt x="18135" y="3519"/>
                  </a:cubicBezTo>
                  <a:cubicBezTo>
                    <a:pt x="18923" y="4747"/>
                    <a:pt x="19467" y="7377"/>
                    <a:pt x="19467" y="10433"/>
                  </a:cubicBezTo>
                  <a:cubicBezTo>
                    <a:pt x="19462" y="12835"/>
                    <a:pt x="19122" y="14995"/>
                    <a:pt x="18593" y="16396"/>
                  </a:cubicBezTo>
                  <a:cubicBezTo>
                    <a:pt x="18021" y="18104"/>
                    <a:pt x="17175" y="19267"/>
                    <a:pt x="16074" y="19294"/>
                  </a:cubicBezTo>
                  <a:cubicBezTo>
                    <a:pt x="16057" y="19294"/>
                    <a:pt x="16041" y="19294"/>
                    <a:pt x="16025" y="19294"/>
                  </a:cubicBezTo>
                  <a:cubicBezTo>
                    <a:pt x="13612" y="19294"/>
                    <a:pt x="12949" y="16144"/>
                    <a:pt x="12430" y="12635"/>
                  </a:cubicBezTo>
                  <a:cubicBezTo>
                    <a:pt x="12420" y="12581"/>
                    <a:pt x="12414" y="12501"/>
                    <a:pt x="12403" y="12435"/>
                  </a:cubicBezTo>
                  <a:cubicBezTo>
                    <a:pt x="12112" y="10727"/>
                    <a:pt x="11528" y="9712"/>
                    <a:pt x="10826" y="9712"/>
                  </a:cubicBezTo>
                  <a:cubicBezTo>
                    <a:pt x="10826" y="9712"/>
                    <a:pt x="10821" y="9712"/>
                    <a:pt x="10821" y="9712"/>
                  </a:cubicBezTo>
                  <a:cubicBezTo>
                    <a:pt x="10255" y="9712"/>
                    <a:pt x="9538" y="10446"/>
                    <a:pt x="9192" y="12501"/>
                  </a:cubicBezTo>
                  <a:cubicBezTo>
                    <a:pt x="9187" y="12555"/>
                    <a:pt x="9181" y="12595"/>
                    <a:pt x="9170" y="12635"/>
                  </a:cubicBezTo>
                  <a:cubicBezTo>
                    <a:pt x="8657" y="16144"/>
                    <a:pt x="7994" y="19294"/>
                    <a:pt x="5576" y="19294"/>
                  </a:cubicBezTo>
                  <a:cubicBezTo>
                    <a:pt x="5560" y="19294"/>
                    <a:pt x="5543" y="19294"/>
                    <a:pt x="5527" y="19294"/>
                  </a:cubicBezTo>
                  <a:cubicBezTo>
                    <a:pt x="4334" y="19267"/>
                    <a:pt x="3432" y="17894"/>
                    <a:pt x="2866" y="15946"/>
                  </a:cubicBezTo>
                  <a:cubicBezTo>
                    <a:pt x="2423" y="14558"/>
                    <a:pt x="2149" y="12596"/>
                    <a:pt x="2149" y="10421"/>
                  </a:cubicBezTo>
                  <a:cubicBezTo>
                    <a:pt x="2149" y="8432"/>
                    <a:pt x="2380" y="6615"/>
                    <a:pt x="2758" y="5254"/>
                  </a:cubicBezTo>
                  <a:cubicBezTo>
                    <a:pt x="2758" y="5241"/>
                    <a:pt x="2763" y="5229"/>
                    <a:pt x="2763" y="5229"/>
                  </a:cubicBezTo>
                  <a:cubicBezTo>
                    <a:pt x="2779" y="5176"/>
                    <a:pt x="2795" y="5121"/>
                    <a:pt x="2817" y="5054"/>
                  </a:cubicBezTo>
                  <a:cubicBezTo>
                    <a:pt x="2984" y="4480"/>
                    <a:pt x="3184" y="4001"/>
                    <a:pt x="3400" y="3640"/>
                  </a:cubicBezTo>
                  <a:cubicBezTo>
                    <a:pt x="3827" y="2866"/>
                    <a:pt x="4345" y="2373"/>
                    <a:pt x="4933" y="2306"/>
                  </a:cubicBezTo>
                  <a:cubicBezTo>
                    <a:pt x="5667" y="2219"/>
                    <a:pt x="8235" y="2177"/>
                    <a:pt x="10803" y="2177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48" name="Group"/>
            <p:cNvSpPr txBox="1"/>
            <p:nvPr/>
          </p:nvSpPr>
          <p:spPr>
            <a:xfrm>
              <a:off x="1749869" y="17758"/>
              <a:ext cx="3292712" cy="906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rmAutofit fontScale="92500"/>
            </a:bodyPr>
            <a:lstStyle>
              <a:lvl1pPr algn="l" defTabSz="537463">
                <a:spcBef>
                  <a:spcPts val="1400"/>
                </a:spcBef>
                <a:defRPr sz="2944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 dirty="0"/>
                <a:t>Many backgrounds</a:t>
              </a:r>
            </a:p>
          </p:txBody>
        </p:sp>
        <p:sp>
          <p:nvSpPr>
            <p:cNvPr id="349" name="Shape"/>
            <p:cNvSpPr/>
            <p:nvPr/>
          </p:nvSpPr>
          <p:spPr>
            <a:xfrm>
              <a:off x="5293747" y="1113283"/>
              <a:ext cx="1012216" cy="56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352" name="Text"/>
          <p:cNvSpPr txBox="1"/>
          <p:nvPr/>
        </p:nvSpPr>
        <p:spPr>
          <a:xfrm>
            <a:off x="-857250" y="1002511"/>
            <a:ext cx="54166" cy="15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241093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633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20EE52-6877-4EA7-85CE-98832EF35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67492"/>
              </p:ext>
            </p:extLst>
          </p:nvPr>
        </p:nvGraphicFramePr>
        <p:xfrm>
          <a:off x="3558686" y="3787867"/>
          <a:ext cx="1970359" cy="1131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367">
                  <a:extLst>
                    <a:ext uri="{9D8B030D-6E8A-4147-A177-3AD203B41FA5}">
                      <a16:colId xmlns:a16="http://schemas.microsoft.com/office/drawing/2014/main" val="3102565627"/>
                    </a:ext>
                  </a:extLst>
                </a:gridCol>
                <a:gridCol w="612668">
                  <a:extLst>
                    <a:ext uri="{9D8B030D-6E8A-4147-A177-3AD203B41FA5}">
                      <a16:colId xmlns:a16="http://schemas.microsoft.com/office/drawing/2014/main" val="4238897746"/>
                    </a:ext>
                  </a:extLst>
                </a:gridCol>
                <a:gridCol w="621324">
                  <a:extLst>
                    <a:ext uri="{9D8B030D-6E8A-4147-A177-3AD203B41FA5}">
                      <a16:colId xmlns:a16="http://schemas.microsoft.com/office/drawing/2014/main" val="1739780443"/>
                    </a:ext>
                  </a:extLst>
                </a:gridCol>
              </a:tblGrid>
              <a:tr h="282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PhD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12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52%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408789"/>
                  </a:ext>
                </a:extLst>
              </a:tr>
              <a:tr h="282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MSc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 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26%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139550"/>
                  </a:ext>
                </a:extLst>
              </a:tr>
              <a:tr h="282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BSc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 3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13%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192779"/>
                  </a:ext>
                </a:extLst>
              </a:tr>
              <a:tr h="28282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App.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 2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 8%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07724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8E0A3EE4-9F0D-CF4F-B3A0-6C0DC53B1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524" y="223517"/>
            <a:ext cx="1757479" cy="126538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25E5058-45F3-084D-9F65-8CF1B377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64" y="452669"/>
            <a:ext cx="8303332" cy="936000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I.</a:t>
            </a:r>
            <a:r>
              <a:rPr lang="en-GB" dirty="0"/>
              <a:t> Data Science Team</a:t>
            </a:r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092FA54D-E365-2C44-8574-FE6B34451347}"/>
              </a:ext>
            </a:extLst>
          </p:cNvPr>
          <p:cNvSpPr txBox="1">
            <a:spLocks/>
          </p:cNvSpPr>
          <p:nvPr/>
        </p:nvSpPr>
        <p:spPr>
          <a:xfrm>
            <a:off x="8636735" y="5868488"/>
            <a:ext cx="24426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3</a:t>
            </a:fld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962EB-342E-9745-9E9C-2A3A878A1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38" y="1826303"/>
            <a:ext cx="1735865" cy="130189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9E22A55-5CFB-844E-B315-E272A0002B3B}"/>
              </a:ext>
            </a:extLst>
          </p:cNvPr>
          <p:cNvSpPr/>
          <p:nvPr/>
        </p:nvSpPr>
        <p:spPr>
          <a:xfrm>
            <a:off x="3305545" y="1488714"/>
            <a:ext cx="2428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Diversity is 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78BFD-DA33-4150-8C0A-30D308E73E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7" y="4403543"/>
            <a:ext cx="2216496" cy="1662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879C97-77E8-9A4D-872E-A175A3A08F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8" y="2976892"/>
            <a:ext cx="1468718" cy="19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8386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99AFD-1F69-E645-BBCE-009142A5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4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936F3E-A287-8441-BF8A-F1F737DBB2D1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II.</a:t>
            </a:r>
            <a:r>
              <a:rPr lang="en-GB" dirty="0"/>
              <a:t> Business Case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CF6997-37F7-D44E-B623-3BEE9BE23D60}"/>
              </a:ext>
            </a:extLst>
          </p:cNvPr>
          <p:cNvSpPr/>
          <p:nvPr/>
        </p:nvSpPr>
        <p:spPr>
          <a:xfrm>
            <a:off x="719411" y="1622539"/>
            <a:ext cx="39037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Parcel Delivery Market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B488BB-21C8-6145-AE2F-12F29B457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r="17316" b="46000"/>
          <a:stretch/>
        </p:blipFill>
        <p:spPr>
          <a:xfrm>
            <a:off x="5469992" y="2016516"/>
            <a:ext cx="3614164" cy="1910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849382-6E4A-F040-98B3-C0827DE9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323" y="167999"/>
            <a:ext cx="2163680" cy="143718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920F144-DCA7-014D-9F06-0A1917BC074F}"/>
              </a:ext>
            </a:extLst>
          </p:cNvPr>
          <p:cNvSpPr txBox="1">
            <a:spLocks/>
          </p:cNvSpPr>
          <p:nvPr/>
        </p:nvSpPr>
        <p:spPr>
          <a:xfrm>
            <a:off x="262856" y="2233035"/>
            <a:ext cx="9000081" cy="38160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300000"/>
              </a:lnSpc>
              <a:buSzPct val="100000"/>
              <a:buFont typeface="Wingdings" pitchFamily="2" charset="2"/>
              <a:buChar char="ü"/>
              <a:tabLst>
                <a:tab pos="180000" algn="l"/>
              </a:tabLst>
            </a:pPr>
            <a:r>
              <a:rPr lang="en-GB" sz="1800" dirty="0">
                <a:latin typeface="Helvetica" pitchFamily="2" charset="0"/>
              </a:rPr>
              <a:t> Traffic of</a:t>
            </a:r>
            <a:r>
              <a:rPr lang="en-GB" sz="1800" b="1" dirty="0">
                <a:latin typeface="Helvetica" pitchFamily="2" charset="0"/>
              </a:rPr>
              <a:t> 1.9 billion items</a:t>
            </a:r>
            <a:r>
              <a:rPr lang="en-GB" sz="1800" dirty="0">
                <a:latin typeface="Helvetica" pitchFamily="2" charset="0"/>
              </a:rPr>
              <a:t>, up by 9%</a:t>
            </a:r>
          </a:p>
          <a:p>
            <a:pPr marL="0" lvl="1">
              <a:lnSpc>
                <a:spcPct val="300000"/>
              </a:lnSpc>
              <a:buSzPct val="100000"/>
              <a:buFont typeface="Wingdings" pitchFamily="2" charset="2"/>
              <a:buChar char="ü"/>
              <a:tabLst>
                <a:tab pos="180000" algn="l"/>
              </a:tabLst>
            </a:pPr>
            <a:r>
              <a:rPr lang="en-GB" sz="1800" dirty="0">
                <a:latin typeface="Helvetica" pitchFamily="2" charset="0"/>
              </a:rPr>
              <a:t> Royal Mail handled </a:t>
            </a:r>
            <a:r>
              <a:rPr lang="en-GB" sz="1800" b="1" dirty="0">
                <a:latin typeface="Helvetica" pitchFamily="2" charset="0"/>
              </a:rPr>
              <a:t>52% of Market Share</a:t>
            </a:r>
            <a:r>
              <a:rPr lang="en-GB" sz="1800" dirty="0">
                <a:latin typeface="Helvetica" pitchFamily="2" charset="0"/>
              </a:rPr>
              <a:t> in 2017-18</a:t>
            </a:r>
            <a:endParaRPr lang="en-GB" sz="1800" b="1" dirty="0">
              <a:latin typeface="Helvetica" pitchFamily="2" charset="0"/>
            </a:endParaRPr>
          </a:p>
          <a:p>
            <a:pPr marL="0" lvl="1">
              <a:lnSpc>
                <a:spcPct val="300000"/>
              </a:lnSpc>
              <a:buSzPct val="100000"/>
              <a:buFont typeface="Wingdings" pitchFamily="2" charset="2"/>
              <a:buChar char="ü"/>
              <a:tabLst>
                <a:tab pos="180000" algn="l"/>
              </a:tabLst>
            </a:pPr>
            <a:r>
              <a:rPr lang="en-GB" sz="1800" dirty="0"/>
              <a:t> Delivering to over </a:t>
            </a:r>
            <a:r>
              <a:rPr lang="en-GB" sz="1800" b="1" dirty="0"/>
              <a:t>29 million addresses</a:t>
            </a:r>
            <a:r>
              <a:rPr lang="en-GB" sz="1800" dirty="0"/>
              <a:t>, 6 days a week </a:t>
            </a:r>
          </a:p>
          <a:p>
            <a:pPr marL="0" lvl="1">
              <a:lnSpc>
                <a:spcPct val="300000"/>
              </a:lnSpc>
              <a:buSzPct val="100000"/>
              <a:buFont typeface="Wingdings" pitchFamily="2" charset="2"/>
              <a:buChar char="ü"/>
              <a:tabLst>
                <a:tab pos="180000" algn="l"/>
              </a:tabLst>
            </a:pPr>
            <a:r>
              <a:rPr lang="en-GB" sz="1800" dirty="0">
                <a:latin typeface="Helvetica" pitchFamily="2" charset="0"/>
              </a:rPr>
              <a:t> </a:t>
            </a:r>
            <a:r>
              <a:rPr lang="en-GB" sz="1800" b="1" dirty="0">
                <a:latin typeface="Helvetica" pitchFamily="2" charset="0"/>
              </a:rPr>
              <a:t>Growing expectations</a:t>
            </a:r>
            <a:r>
              <a:rPr lang="en-GB" sz="1800" dirty="0">
                <a:latin typeface="Helvetica" pitchFamily="2" charset="0"/>
              </a:rPr>
              <a:t> for service quality in a highly competitive market… </a:t>
            </a:r>
          </a:p>
        </p:txBody>
      </p:sp>
    </p:spTree>
    <p:extLst>
      <p:ext uri="{BB962C8B-B14F-4D97-AF65-F5344CB8AC3E}">
        <p14:creationId xmlns:p14="http://schemas.microsoft.com/office/powerpoint/2010/main" val="31055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99AFD-1F69-E645-BBCE-009142A5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5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936F3E-A287-8441-BF8A-F1F737DBB2D1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II.</a:t>
            </a:r>
            <a:r>
              <a:rPr lang="en-GB" dirty="0"/>
              <a:t> Business Goal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4805B0-2E73-EC4C-BE45-3416AF57E3F4}"/>
              </a:ext>
            </a:extLst>
          </p:cNvPr>
          <p:cNvGrpSpPr/>
          <p:nvPr/>
        </p:nvGrpSpPr>
        <p:grpSpPr>
          <a:xfrm>
            <a:off x="368364" y="2721177"/>
            <a:ext cx="4399322" cy="2578285"/>
            <a:chOff x="578951" y="778669"/>
            <a:chExt cx="7984510" cy="319465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BEFFA2E-9E56-F04D-B352-74EAA73D0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51" y="778669"/>
              <a:ext cx="7984510" cy="319465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D14CD37-52A6-3B40-A067-C54184F01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020" y="1803718"/>
              <a:ext cx="631430" cy="38896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59169D-6C5A-EB4A-8CDF-89A8B6AF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22798" y="2679128"/>
              <a:ext cx="710453" cy="43764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7DA4756-0B31-FE45-B18E-1F88F6552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232" y="1803718"/>
              <a:ext cx="710453" cy="437648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C7E0A78-5073-6D42-93B4-EB033ACF940E}"/>
              </a:ext>
            </a:extLst>
          </p:cNvPr>
          <p:cNvSpPr/>
          <p:nvPr/>
        </p:nvSpPr>
        <p:spPr>
          <a:xfrm>
            <a:off x="3596196" y="1480631"/>
            <a:ext cx="184159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Motivation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E285D2C-00C9-9C42-BFAB-D84F68969B86}"/>
              </a:ext>
            </a:extLst>
          </p:cNvPr>
          <p:cNvSpPr txBox="1">
            <a:spLocks/>
          </p:cNvSpPr>
          <p:nvPr/>
        </p:nvSpPr>
        <p:spPr>
          <a:xfrm>
            <a:off x="317564" y="1822355"/>
            <a:ext cx="8573740" cy="9450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200000"/>
              </a:lnSpc>
              <a:buSzPct val="100000"/>
              <a:buNone/>
              <a:tabLst>
                <a:tab pos="180000" algn="l"/>
              </a:tabLst>
            </a:pPr>
            <a:r>
              <a:rPr lang="en-GB" sz="2000" i="1" dirty="0">
                <a:latin typeface="Helvetica" pitchFamily="2" charset="0"/>
              </a:rPr>
              <a:t>“ Utilise our resources efficiently given the daily variation of demand.”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CB307F7-A487-6742-993A-528770D9C589}"/>
              </a:ext>
            </a:extLst>
          </p:cNvPr>
          <p:cNvSpPr txBox="1">
            <a:spLocks/>
          </p:cNvSpPr>
          <p:nvPr/>
        </p:nvSpPr>
        <p:spPr>
          <a:xfrm>
            <a:off x="4937826" y="3100525"/>
            <a:ext cx="4206174" cy="24519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200000"/>
              </a:lnSpc>
              <a:buSzPct val="120000"/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 Deliver </a:t>
            </a:r>
            <a:r>
              <a:rPr lang="en-GB" u="sng" dirty="0">
                <a:latin typeface="Helvetica" pitchFamily="2" charset="0"/>
              </a:rPr>
              <a:t>high quality service</a:t>
            </a:r>
          </a:p>
          <a:p>
            <a:pPr marL="342900" lvl="1" indent="-342900">
              <a:lnSpc>
                <a:spcPct val="200000"/>
              </a:lnSpc>
              <a:buSzPct val="120000"/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 Rely on Network of Delivery Offices</a:t>
            </a:r>
          </a:p>
          <a:p>
            <a:pPr marL="342900" lvl="1" indent="-342900">
              <a:lnSpc>
                <a:spcPct val="200000"/>
              </a:lnSpc>
              <a:buSzPct val="120000"/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 Account for Fleet Constraints</a:t>
            </a:r>
          </a:p>
          <a:p>
            <a:pPr marL="342900" lvl="1" indent="-342900">
              <a:lnSpc>
                <a:spcPct val="200000"/>
              </a:lnSpc>
              <a:buSzPct val="120000"/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 Account for Workforce Constraints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C098CA-FA3E-0440-A526-605124C72E50}"/>
              </a:ext>
            </a:extLst>
          </p:cNvPr>
          <p:cNvSpPr/>
          <p:nvPr/>
        </p:nvSpPr>
        <p:spPr>
          <a:xfrm>
            <a:off x="5254351" y="2668091"/>
            <a:ext cx="3213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Requirements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0AC951-04A8-1C47-8B58-57678FC55A5F}"/>
              </a:ext>
            </a:extLst>
          </p:cNvPr>
          <p:cNvGrpSpPr/>
          <p:nvPr/>
        </p:nvGrpSpPr>
        <p:grpSpPr>
          <a:xfrm>
            <a:off x="488723" y="5384223"/>
            <a:ext cx="8655276" cy="684533"/>
            <a:chOff x="562708" y="5442838"/>
            <a:chExt cx="8577734" cy="684533"/>
          </a:xfrm>
        </p:grpSpPr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153A27A3-07A4-F144-8AAD-5DD217B367B0}"/>
                </a:ext>
              </a:extLst>
            </p:cNvPr>
            <p:cNvSpPr txBox="1">
              <a:spLocks/>
            </p:cNvSpPr>
            <p:nvPr/>
          </p:nvSpPr>
          <p:spPr>
            <a:xfrm>
              <a:off x="562708" y="5442838"/>
              <a:ext cx="8577734" cy="68453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975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1950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2925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145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lnSpc>
                  <a:spcPct val="200000"/>
                </a:lnSpc>
                <a:buSzPct val="100000"/>
                <a:buNone/>
                <a:tabLst>
                  <a:tab pos="180000" algn="l"/>
                </a:tabLst>
              </a:pPr>
              <a:r>
                <a:rPr lang="en-GB" sz="1800" dirty="0">
                  <a:latin typeface="Helvetica" pitchFamily="2" charset="0"/>
                </a:rPr>
                <a:t>Need of a tool that can manage the </a:t>
              </a:r>
              <a:r>
                <a:rPr lang="en-GB" sz="1800" b="1" dirty="0">
                  <a:latin typeface="Helvetica" pitchFamily="2" charset="0"/>
                </a:rPr>
                <a:t>sorting</a:t>
              </a:r>
              <a:r>
                <a:rPr lang="en-GB" sz="1800" dirty="0">
                  <a:latin typeface="Helvetica" pitchFamily="2" charset="0"/>
                </a:rPr>
                <a:t> and </a:t>
              </a:r>
              <a:r>
                <a:rPr lang="en-GB" sz="1800" b="1" dirty="0">
                  <a:latin typeface="Helvetica" pitchFamily="2" charset="0"/>
                </a:rPr>
                <a:t>ordering</a:t>
              </a:r>
              <a:r>
                <a:rPr lang="en-GB" sz="1800" dirty="0">
                  <a:latin typeface="Helvetica" pitchFamily="2" charset="0"/>
                </a:rPr>
                <a:t> of parcels</a:t>
              </a:r>
            </a:p>
          </p:txBody>
        </p:sp>
        <p:sp>
          <p:nvSpPr>
            <p:cNvPr id="2" name="Notched Right Arrow 1">
              <a:extLst>
                <a:ext uri="{FF2B5EF4-FFF2-40B4-BE49-F238E27FC236}">
                  <a16:creationId xmlns:a16="http://schemas.microsoft.com/office/drawing/2014/main" id="{3ECE6623-7A1F-4D47-BEE2-CAB472186FA6}"/>
                </a:ext>
              </a:extLst>
            </p:cNvPr>
            <p:cNvSpPr/>
            <p:nvPr/>
          </p:nvSpPr>
          <p:spPr>
            <a:xfrm>
              <a:off x="783864" y="5683996"/>
              <a:ext cx="468306" cy="277832"/>
            </a:xfrm>
            <a:prstGeom prst="notchedRightArrow">
              <a:avLst>
                <a:gd name="adj1" fmla="val 43161"/>
                <a:gd name="adj2" fmla="val 6025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564D98B-A887-1F46-9F9E-594B52066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442" y="247784"/>
            <a:ext cx="2077427" cy="137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0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303F3-037D-C147-BC2C-77F958DB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18" y="216703"/>
            <a:ext cx="1422400" cy="1422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8DE2A12-F2EF-E441-8039-7C76A38B92A2}"/>
              </a:ext>
            </a:extLst>
          </p:cNvPr>
          <p:cNvGrpSpPr/>
          <p:nvPr/>
        </p:nvGrpSpPr>
        <p:grpSpPr>
          <a:xfrm>
            <a:off x="5828468" y="2003655"/>
            <a:ext cx="3161087" cy="1891167"/>
            <a:chOff x="5982913" y="1904016"/>
            <a:chExt cx="3161087" cy="1891167"/>
          </a:xfrm>
        </p:grpSpPr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CD78A7B4-9BEF-6F46-A6C0-F6910A66F071}"/>
                </a:ext>
              </a:extLst>
            </p:cNvPr>
            <p:cNvSpPr txBox="1">
              <a:spLocks/>
            </p:cNvSpPr>
            <p:nvPr/>
          </p:nvSpPr>
          <p:spPr>
            <a:xfrm>
              <a:off x="5982913" y="2376367"/>
              <a:ext cx="3161087" cy="1418816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975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1950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2925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145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GB" sz="1800" b="1" dirty="0">
                  <a:latin typeface="Helvetica" pitchFamily="2" charset="0"/>
                </a:rPr>
                <a:t> Delivery:</a:t>
              </a:r>
              <a:r>
                <a:rPr lang="en-GB" sz="1800" dirty="0">
                  <a:latin typeface="Helvetica" pitchFamily="2" charset="0"/>
                </a:rPr>
                <a:t> 50 parcels</a:t>
              </a:r>
            </a:p>
            <a:p>
              <a:pPr lvl="1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GB" sz="1800" b="1" dirty="0">
                  <a:latin typeface="Helvetica" pitchFamily="2" charset="0"/>
                </a:rPr>
                <a:t> Max. Vans:</a:t>
              </a:r>
              <a:r>
                <a:rPr lang="en-GB" sz="1800" dirty="0">
                  <a:latin typeface="Helvetica" pitchFamily="2" charset="0"/>
                </a:rPr>
                <a:t> 5</a:t>
              </a:r>
            </a:p>
            <a:p>
              <a:pPr lvl="1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GB" sz="1800" dirty="0">
                  <a:latin typeface="Helvetica" pitchFamily="2" charset="0"/>
                </a:rPr>
                <a:t> </a:t>
              </a:r>
              <a:r>
                <a:rPr lang="en-GB" sz="1800" b="1" dirty="0">
                  <a:latin typeface="Helvetica" pitchFamily="2" charset="0"/>
                </a:rPr>
                <a:t>Time Window:</a:t>
              </a:r>
              <a:r>
                <a:rPr lang="en-GB" sz="1800" dirty="0">
                  <a:latin typeface="Helvetica" pitchFamily="2" charset="0"/>
                </a:rPr>
                <a:t> 4h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C16E746-B7DA-DC48-AE8D-028BC3AF0B27}"/>
                </a:ext>
              </a:extLst>
            </p:cNvPr>
            <p:cNvSpPr/>
            <p:nvPr/>
          </p:nvSpPr>
          <p:spPr>
            <a:xfrm>
              <a:off x="6252757" y="1904016"/>
              <a:ext cx="240012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FF0000"/>
                  </a:solidFill>
                </a:rPr>
                <a:t>Setup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E52A36-5CF2-7B4B-80BD-70D3E378B746}"/>
              </a:ext>
            </a:extLst>
          </p:cNvPr>
          <p:cNvGrpSpPr/>
          <p:nvPr/>
        </p:nvGrpSpPr>
        <p:grpSpPr>
          <a:xfrm>
            <a:off x="5828468" y="4075915"/>
            <a:ext cx="3161087" cy="1912433"/>
            <a:chOff x="5982913" y="1904016"/>
            <a:chExt cx="3161087" cy="1912433"/>
          </a:xfrm>
        </p:grpSpPr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62326C93-0106-DE48-89AE-D2F0E6456C1F}"/>
                </a:ext>
              </a:extLst>
            </p:cNvPr>
            <p:cNvSpPr txBox="1">
              <a:spLocks/>
            </p:cNvSpPr>
            <p:nvPr/>
          </p:nvSpPr>
          <p:spPr>
            <a:xfrm>
              <a:off x="5982913" y="2397633"/>
              <a:ext cx="3161087" cy="1418816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975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1950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2925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145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GB" sz="1800" b="1" dirty="0">
                  <a:latin typeface="Helvetica" pitchFamily="2" charset="0"/>
                </a:rPr>
                <a:t> Visit every DP only once</a:t>
              </a:r>
              <a:endParaRPr lang="en-GB" sz="1800" dirty="0">
                <a:latin typeface="Helvetica" pitchFamily="2" charset="0"/>
              </a:endParaRPr>
            </a:p>
            <a:p>
              <a:pPr lvl="1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GB" sz="1800" b="1" dirty="0">
                  <a:latin typeface="Helvetica" pitchFamily="2" charset="0"/>
                </a:rPr>
                <a:t> Minimise time &amp; distance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1369D-1B5C-A643-9332-45C027B84B1A}"/>
                </a:ext>
              </a:extLst>
            </p:cNvPr>
            <p:cNvSpPr/>
            <p:nvPr/>
          </p:nvSpPr>
          <p:spPr>
            <a:xfrm>
              <a:off x="6252757" y="1904016"/>
              <a:ext cx="240012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FF0000"/>
                  </a:solidFill>
                </a:rPr>
                <a:t>Goal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8EE4B-28F6-F546-A43D-9C2771A7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6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8658BD-DE1B-9E4A-AD7D-7D877FD9F4FD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Optimisation Problem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C6A593-428C-3341-8213-CF5CA6FF7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4" t="1572" r="7161" b="14570"/>
          <a:stretch/>
        </p:blipFill>
        <p:spPr>
          <a:xfrm>
            <a:off x="313031" y="2226942"/>
            <a:ext cx="5394727" cy="369771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9FBB5BD-E7A1-3D47-9D0D-B0C6277BBE09}"/>
              </a:ext>
            </a:extLst>
          </p:cNvPr>
          <p:cNvSpPr/>
          <p:nvPr/>
        </p:nvSpPr>
        <p:spPr>
          <a:xfrm>
            <a:off x="1829237" y="1546195"/>
            <a:ext cx="2362313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Mock Example</a:t>
            </a:r>
          </a:p>
        </p:txBody>
      </p:sp>
    </p:spTree>
    <p:extLst>
      <p:ext uri="{BB962C8B-B14F-4D97-AF65-F5344CB8AC3E}">
        <p14:creationId xmlns:p14="http://schemas.microsoft.com/office/powerpoint/2010/main" val="42721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1014F-2594-BE42-8A7E-90AC79C6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7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35C810-8203-E249-B010-F96F867AE628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Optimisation Problem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92DF81-A952-8849-87E3-09C0A4FB0CD3}"/>
              </a:ext>
            </a:extLst>
          </p:cNvPr>
          <p:cNvGrpSpPr>
            <a:grpSpLocks noChangeAspect="1"/>
          </p:cNvGrpSpPr>
          <p:nvPr/>
        </p:nvGrpSpPr>
        <p:grpSpPr>
          <a:xfrm>
            <a:off x="321166" y="2226942"/>
            <a:ext cx="5386592" cy="3697712"/>
            <a:chOff x="379499" y="1858952"/>
            <a:chExt cx="4740958" cy="32545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C05070-FA22-064A-9B87-51A129B6C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599" t="28612" r="18183" b="1134"/>
            <a:stretch/>
          </p:blipFill>
          <p:spPr>
            <a:xfrm>
              <a:off x="379499" y="1858952"/>
              <a:ext cx="4740958" cy="3254507"/>
            </a:xfrm>
            <a:prstGeom prst="rect">
              <a:avLst/>
            </a:prstGeom>
            <a:ln w="25400">
              <a:solidFill>
                <a:schemeClr val="bg2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C12A8CD-75FD-324E-B398-093A24C1B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65" y="2666751"/>
              <a:ext cx="431741" cy="36011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3823A1-3707-5540-B0B8-48D37E7B2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610" y="2892469"/>
              <a:ext cx="517421" cy="43158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DEEFAB-CA5F-C042-B94E-7EF5D2A23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9655" flipH="1">
              <a:off x="2161857" y="2287144"/>
              <a:ext cx="412619" cy="34416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0EF5114-9CA7-7746-8C56-4173B88C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8300" flipH="1">
              <a:off x="2596028" y="4047458"/>
              <a:ext cx="586958" cy="489585"/>
            </a:xfrm>
            <a:prstGeom prst="rect">
              <a:avLst/>
            </a:prstGeom>
          </p:spPr>
        </p:pic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8549495-88E3-9D4E-A18B-A5EBF0242D21}"/>
              </a:ext>
            </a:extLst>
          </p:cNvPr>
          <p:cNvSpPr txBox="1">
            <a:spLocks/>
          </p:cNvSpPr>
          <p:nvPr/>
        </p:nvSpPr>
        <p:spPr>
          <a:xfrm>
            <a:off x="5938107" y="3096838"/>
            <a:ext cx="3234054" cy="22149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  <a:buFont typeface="Wingdings" pitchFamily="2" charset="2"/>
              <a:buChar char="ü"/>
            </a:pPr>
            <a:r>
              <a:rPr lang="en-GB" sz="1800" b="1" dirty="0">
                <a:latin typeface="Helvetica" pitchFamily="2" charset="0"/>
              </a:rPr>
              <a:t> 4 Vans only</a:t>
            </a:r>
          </a:p>
          <a:p>
            <a:pPr lvl="1">
              <a:lnSpc>
                <a:spcPct val="200000"/>
              </a:lnSpc>
              <a:buFont typeface="Wingdings" pitchFamily="2" charset="2"/>
              <a:buChar char="ü"/>
            </a:pPr>
            <a:r>
              <a:rPr lang="en-GB" sz="1800" b="1" dirty="0">
                <a:latin typeface="Helvetica" pitchFamily="2" charset="0"/>
              </a:rPr>
              <a:t> Total Time:</a:t>
            </a:r>
            <a:r>
              <a:rPr lang="en-GB" sz="1800" dirty="0">
                <a:latin typeface="Helvetica" pitchFamily="2" charset="0"/>
              </a:rPr>
              <a:t> 756 min</a:t>
            </a:r>
          </a:p>
          <a:p>
            <a:pPr lvl="1">
              <a:lnSpc>
                <a:spcPct val="200000"/>
              </a:lnSpc>
              <a:buFont typeface="Wingdings" pitchFamily="2" charset="2"/>
              <a:buChar char="ü"/>
            </a:pPr>
            <a:r>
              <a:rPr lang="en-GB" sz="1800" b="1" dirty="0">
                <a:latin typeface="Helvetica" pitchFamily="2" charset="0"/>
              </a:rPr>
              <a:t> Total Distance:</a:t>
            </a:r>
            <a:r>
              <a:rPr lang="en-GB" sz="1800" dirty="0">
                <a:latin typeface="Helvetica" pitchFamily="2" charset="0"/>
              </a:rPr>
              <a:t> 383 km</a:t>
            </a:r>
            <a:endParaRPr lang="en-GB" sz="1800" dirty="0">
              <a:solidFill>
                <a:srgbClr val="E01628"/>
              </a:solidFill>
              <a:latin typeface="Helvetica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13D71F-6B05-0B46-890E-C80557A360B7}"/>
              </a:ext>
            </a:extLst>
          </p:cNvPr>
          <p:cNvSpPr/>
          <p:nvPr/>
        </p:nvSpPr>
        <p:spPr>
          <a:xfrm>
            <a:off x="5922065" y="2399874"/>
            <a:ext cx="295893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Solution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65DBF0-C7F5-0941-B7C7-99E07CD1C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118" y="216703"/>
            <a:ext cx="1422400" cy="1422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BA02A18-2625-5645-9279-607E70EAE6D4}"/>
              </a:ext>
            </a:extLst>
          </p:cNvPr>
          <p:cNvSpPr/>
          <p:nvPr/>
        </p:nvSpPr>
        <p:spPr>
          <a:xfrm>
            <a:off x="1829237" y="1546195"/>
            <a:ext cx="2362313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Mock Example</a:t>
            </a:r>
          </a:p>
        </p:txBody>
      </p:sp>
    </p:spTree>
    <p:extLst>
      <p:ext uri="{BB962C8B-B14F-4D97-AF65-F5344CB8AC3E}">
        <p14:creationId xmlns:p14="http://schemas.microsoft.com/office/powerpoint/2010/main" val="35211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F77F82-CA80-3341-B392-5673A6994656}"/>
              </a:ext>
            </a:extLst>
          </p:cNvPr>
          <p:cNvSpPr txBox="1">
            <a:spLocks/>
          </p:cNvSpPr>
          <p:nvPr/>
        </p:nvSpPr>
        <p:spPr>
          <a:xfrm>
            <a:off x="573538" y="2585417"/>
            <a:ext cx="7892983" cy="29404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2925" indent="-18097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14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250000"/>
              </a:lnSpc>
              <a:buSzPct val="100000"/>
              <a:buFont typeface="Wingdings" pitchFamily="2" charset="2"/>
              <a:buChar char="ü"/>
              <a:tabLst>
                <a:tab pos="180000" algn="l"/>
              </a:tabLst>
            </a:pPr>
            <a:r>
              <a:rPr lang="en-GB" sz="1800" dirty="0">
                <a:latin typeface="Helvetica" pitchFamily="2" charset="0"/>
              </a:rPr>
              <a:t> </a:t>
            </a:r>
            <a:r>
              <a:rPr lang="en-GB" sz="1800" b="1" dirty="0">
                <a:latin typeface="Helvetica" pitchFamily="2" charset="0"/>
              </a:rPr>
              <a:t>NP-hard</a:t>
            </a:r>
            <a:r>
              <a:rPr lang="en-GB" sz="1800" dirty="0">
                <a:latin typeface="Helvetica" pitchFamily="2" charset="0"/>
              </a:rPr>
              <a:t> Combinatorial Problem</a:t>
            </a:r>
          </a:p>
          <a:p>
            <a:pPr marL="0" lvl="1">
              <a:lnSpc>
                <a:spcPct val="250000"/>
              </a:lnSpc>
              <a:buSzPct val="100000"/>
              <a:buFont typeface="Wingdings" pitchFamily="2" charset="2"/>
              <a:buChar char="ü"/>
              <a:tabLst>
                <a:tab pos="180000" algn="l"/>
              </a:tabLst>
            </a:pPr>
            <a:r>
              <a:rPr lang="en-GB" sz="1800" dirty="0">
                <a:latin typeface="Helvetica" pitchFamily="2" charset="0"/>
              </a:rPr>
              <a:t> Generalisation of the </a:t>
            </a:r>
            <a:r>
              <a:rPr lang="en-GB" sz="1800" b="1" dirty="0">
                <a:latin typeface="Helvetica" pitchFamily="2" charset="0"/>
              </a:rPr>
              <a:t>Traveling Salesman Problem</a:t>
            </a:r>
          </a:p>
          <a:p>
            <a:pPr marL="0" lvl="1">
              <a:lnSpc>
                <a:spcPct val="250000"/>
              </a:lnSpc>
              <a:buSzPct val="100000"/>
              <a:buFont typeface="Wingdings" pitchFamily="2" charset="2"/>
              <a:buChar char="ü"/>
              <a:tabLst>
                <a:tab pos="180000" algn="l"/>
              </a:tabLst>
            </a:pPr>
            <a:r>
              <a:rPr lang="en-GB" sz="1800" dirty="0">
                <a:latin typeface="Helvetica" pitchFamily="2" charset="0"/>
              </a:rPr>
              <a:t> Many approaches to </a:t>
            </a:r>
            <a:r>
              <a:rPr lang="en-GB" sz="1800" b="1" dirty="0">
                <a:latin typeface="Helvetica" pitchFamily="2" charset="0"/>
              </a:rPr>
              <a:t>reach Near-Optimum</a:t>
            </a:r>
            <a:r>
              <a:rPr lang="en-GB" sz="1800" dirty="0">
                <a:latin typeface="Helvetica" pitchFamily="2" charset="0"/>
              </a:rPr>
              <a:t> solutions</a:t>
            </a:r>
          </a:p>
          <a:p>
            <a:pPr marL="0" lvl="1">
              <a:lnSpc>
                <a:spcPct val="250000"/>
              </a:lnSpc>
              <a:buSzPct val="100000"/>
              <a:buFont typeface="Wingdings" pitchFamily="2" charset="2"/>
              <a:buChar char="ü"/>
              <a:tabLst>
                <a:tab pos="180000" algn="l"/>
              </a:tabLst>
            </a:pPr>
            <a:r>
              <a:rPr lang="en-GB" sz="1800" dirty="0">
                <a:latin typeface="Helvetica" pitchFamily="2" charset="0"/>
              </a:rPr>
              <a:t> </a:t>
            </a:r>
            <a:r>
              <a:rPr lang="en-GB" sz="1800" b="1" dirty="0">
                <a:latin typeface="Helvetica" pitchFamily="2" charset="0"/>
              </a:rPr>
              <a:t>Modern variants</a:t>
            </a:r>
            <a:r>
              <a:rPr lang="en-GB" sz="1800" dirty="0">
                <a:latin typeface="Helvetica" pitchFamily="2" charset="0"/>
              </a:rPr>
              <a:t> accounting for diversity of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99AFD-1F69-E645-BBCE-009142A5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6735" y="5868488"/>
            <a:ext cx="244268" cy="365125"/>
          </a:xfrm>
        </p:spPr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8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936F3E-A287-8441-BF8A-F1F737DBB2D1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Vehicle Routing Problems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0A603C-10E8-4B43-8D9F-5C0156F856A6}"/>
              </a:ext>
            </a:extLst>
          </p:cNvPr>
          <p:cNvSpPr/>
          <p:nvPr/>
        </p:nvSpPr>
        <p:spPr>
          <a:xfrm>
            <a:off x="667624" y="1996158"/>
            <a:ext cx="5621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E01628"/>
                </a:solidFill>
              </a:rPr>
              <a:t>A long History of Academic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00690-72B0-D847-B357-161D5306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65" y="125020"/>
            <a:ext cx="2292838" cy="1591298"/>
          </a:xfrm>
          <a:prstGeom prst="rect">
            <a:avLst/>
          </a:prstGeom>
        </p:spPr>
      </p:pic>
      <p:sp>
        <p:nvSpPr>
          <p:cNvPr id="125" name="Slide Number Placeholder 2">
            <a:extLst>
              <a:ext uri="{FF2B5EF4-FFF2-40B4-BE49-F238E27FC236}">
                <a16:creationId xmlns:a16="http://schemas.microsoft.com/office/drawing/2014/main" id="{2AC4CD0D-E630-6B4F-B777-39076CCF2B5E}"/>
              </a:ext>
            </a:extLst>
          </p:cNvPr>
          <p:cNvSpPr txBox="1">
            <a:spLocks/>
          </p:cNvSpPr>
          <p:nvPr/>
        </p:nvSpPr>
        <p:spPr>
          <a:xfrm>
            <a:off x="8636735" y="5868488"/>
            <a:ext cx="24426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+mn-cs"/>
              </a:defRPr>
            </a:lvl9pPr>
          </a:lstStyle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8</a:t>
            </a:fld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D336596-6145-5C4E-AD91-B9FCA1000F71}"/>
              </a:ext>
            </a:extLst>
          </p:cNvPr>
          <p:cNvGrpSpPr/>
          <p:nvPr/>
        </p:nvGrpSpPr>
        <p:grpSpPr>
          <a:xfrm>
            <a:off x="368364" y="2538525"/>
            <a:ext cx="8098157" cy="3648196"/>
            <a:chOff x="368364" y="2585417"/>
            <a:chExt cx="8098157" cy="364819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E3E5C5D-1A25-994B-9591-51C1FAA9506E}"/>
                </a:ext>
              </a:extLst>
            </p:cNvPr>
            <p:cNvSpPr/>
            <p:nvPr/>
          </p:nvSpPr>
          <p:spPr>
            <a:xfrm>
              <a:off x="368364" y="2672861"/>
              <a:ext cx="7735902" cy="3064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9B065046-22FB-3849-9FD5-AD0310D8D12D}"/>
                </a:ext>
              </a:extLst>
            </p:cNvPr>
            <p:cNvSpPr txBox="1">
              <a:spLocks/>
            </p:cNvSpPr>
            <p:nvPr/>
          </p:nvSpPr>
          <p:spPr>
            <a:xfrm>
              <a:off x="573538" y="2585417"/>
              <a:ext cx="7892983" cy="3648196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975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1950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2925" indent="-180975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145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>
                <a:lnSpc>
                  <a:spcPct val="250000"/>
                </a:lnSpc>
                <a:buSzPct val="100000"/>
                <a:buFont typeface="Wingdings" pitchFamily="2" charset="2"/>
                <a:buChar char="ü"/>
                <a:tabLst>
                  <a:tab pos="180000" algn="l"/>
                </a:tabLst>
              </a:pPr>
              <a:r>
                <a:rPr lang="en-GB" sz="2000" dirty="0">
                  <a:latin typeface="Helvetica" pitchFamily="2" charset="0"/>
                </a:rPr>
                <a:t> 1960 – 1980: Looking for </a:t>
              </a:r>
              <a:r>
                <a:rPr lang="en-GB" sz="2000" b="1" dirty="0">
                  <a:latin typeface="Helvetica" pitchFamily="2" charset="0"/>
                </a:rPr>
                <a:t>Exact Algorithms</a:t>
              </a:r>
            </a:p>
            <a:p>
              <a:pPr marL="0" lvl="1">
                <a:lnSpc>
                  <a:spcPct val="250000"/>
                </a:lnSpc>
                <a:buSzPct val="100000"/>
                <a:buFont typeface="Wingdings" pitchFamily="2" charset="2"/>
                <a:buChar char="ü"/>
                <a:tabLst>
                  <a:tab pos="180000" algn="l"/>
                </a:tabLst>
              </a:pPr>
              <a:r>
                <a:rPr lang="en-GB" sz="2000" dirty="0">
                  <a:latin typeface="Helvetica" pitchFamily="2" charset="0"/>
                </a:rPr>
                <a:t> 1990 – 2010: Development of </a:t>
              </a:r>
              <a:r>
                <a:rPr lang="en-GB" sz="2000" b="1" dirty="0">
                  <a:latin typeface="Helvetica" pitchFamily="2" charset="0"/>
                </a:rPr>
                <a:t>Meta-Heuristics</a:t>
              </a:r>
            </a:p>
            <a:p>
              <a:pPr marL="0" lvl="1">
                <a:lnSpc>
                  <a:spcPct val="250000"/>
                </a:lnSpc>
                <a:buSzPct val="100000"/>
                <a:buFont typeface="Wingdings" pitchFamily="2" charset="2"/>
                <a:buChar char="ü"/>
                <a:tabLst>
                  <a:tab pos="180000" algn="l"/>
                </a:tabLst>
              </a:pPr>
              <a:r>
                <a:rPr lang="en-GB" sz="2000" dirty="0">
                  <a:latin typeface="Helvetica" pitchFamily="2" charset="0"/>
                </a:rPr>
                <a:t> 2010 – 2015: Introduction of </a:t>
              </a:r>
              <a:r>
                <a:rPr lang="en-GB" sz="2000" b="1" dirty="0">
                  <a:latin typeface="Helvetica" pitchFamily="2" charset="0"/>
                </a:rPr>
                <a:t>Bio-inspired Algorithms</a:t>
              </a:r>
            </a:p>
            <a:p>
              <a:pPr marL="0" lvl="1">
                <a:lnSpc>
                  <a:spcPct val="250000"/>
                </a:lnSpc>
                <a:buSzPct val="100000"/>
                <a:buFont typeface="Wingdings" pitchFamily="2" charset="2"/>
                <a:buChar char="ü"/>
                <a:tabLst>
                  <a:tab pos="180000" algn="l"/>
                </a:tabLst>
              </a:pPr>
              <a:r>
                <a:rPr lang="en-GB" sz="2000" dirty="0">
                  <a:latin typeface="Helvetica" pitchFamily="2" charset="0"/>
                </a:rPr>
                <a:t> 2016+: First attempts at </a:t>
              </a:r>
              <a:r>
                <a:rPr lang="en-GB" sz="2000" b="1" dirty="0">
                  <a:latin typeface="Helvetica" pitchFamily="2" charset="0"/>
                </a:rPr>
                <a:t>Reinforcement Learning</a:t>
              </a:r>
            </a:p>
            <a:p>
              <a:pPr marL="0" lvl="1">
                <a:lnSpc>
                  <a:spcPct val="250000"/>
                </a:lnSpc>
                <a:buSzPct val="100000"/>
                <a:buFont typeface="Wingdings" pitchFamily="2" charset="2"/>
                <a:buChar char="ü"/>
                <a:tabLst>
                  <a:tab pos="180000" algn="l"/>
                </a:tabLst>
              </a:pPr>
              <a:endParaRPr lang="en-GB" sz="2000" dirty="0">
                <a:latin typeface="Helvetica" pitchFamily="2" charset="0"/>
              </a:endParaRPr>
            </a:p>
          </p:txBody>
        </p:sp>
      </p:grp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85864C3-A8C0-7540-8870-B5B8B472B8D6}"/>
              </a:ext>
            </a:extLst>
          </p:cNvPr>
          <p:cNvSpPr/>
          <p:nvPr/>
        </p:nvSpPr>
        <p:spPr>
          <a:xfrm>
            <a:off x="468923" y="3448224"/>
            <a:ext cx="6150711" cy="915336"/>
          </a:xfrm>
          <a:prstGeom prst="roundRect">
            <a:avLst/>
          </a:prstGeom>
          <a:noFill/>
          <a:ln w="31750">
            <a:solidFill>
              <a:srgbClr val="E01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B976432-794D-1140-AA2C-16B5879902C6}"/>
              </a:ext>
            </a:extLst>
          </p:cNvPr>
          <p:cNvGrpSpPr/>
          <p:nvPr/>
        </p:nvGrpSpPr>
        <p:grpSpPr>
          <a:xfrm>
            <a:off x="198150" y="1471982"/>
            <a:ext cx="5915512" cy="1048480"/>
            <a:chOff x="1614366" y="2844628"/>
            <a:chExt cx="7529634" cy="1168743"/>
          </a:xfrm>
        </p:grpSpPr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BBB11585-3D9D-6044-9BEC-A158623BE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55"/>
            <a:stretch/>
          </p:blipFill>
          <p:spPr>
            <a:xfrm>
              <a:off x="1614366" y="2844628"/>
              <a:ext cx="7529634" cy="11687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362BF1E-7670-4A4D-B654-B7C7EE838C47}"/>
                </a:ext>
              </a:extLst>
            </p:cNvPr>
            <p:cNvSpPr txBox="1"/>
            <p:nvPr/>
          </p:nvSpPr>
          <p:spPr>
            <a:xfrm>
              <a:off x="7252274" y="3639481"/>
              <a:ext cx="1063627" cy="308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b="1" dirty="0">
                  <a:solidFill>
                    <a:srgbClr val="FF0000"/>
                  </a:solidFill>
                  <a:latin typeface="+mj-lt"/>
                </a:rPr>
                <a:t>1959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6CF6662-C8AB-224E-8A7D-CD4F74B115E9}"/>
              </a:ext>
            </a:extLst>
          </p:cNvPr>
          <p:cNvGrpSpPr/>
          <p:nvPr/>
        </p:nvGrpSpPr>
        <p:grpSpPr>
          <a:xfrm>
            <a:off x="217118" y="2578149"/>
            <a:ext cx="4325082" cy="1559169"/>
            <a:chOff x="-1301262" y="1184031"/>
            <a:chExt cx="4325082" cy="1559169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1047AC6A-CCB4-F04C-8091-F7E38DDF0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258" t="4711" r="5638" b="12204"/>
            <a:stretch/>
          </p:blipFill>
          <p:spPr>
            <a:xfrm>
              <a:off x="-1301262" y="1184031"/>
              <a:ext cx="4325082" cy="15591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BFB53AF-C1DF-9349-B043-7F149A3633A8}"/>
                </a:ext>
              </a:extLst>
            </p:cNvPr>
            <p:cNvSpPr txBox="1"/>
            <p:nvPr/>
          </p:nvSpPr>
          <p:spPr>
            <a:xfrm>
              <a:off x="1960193" y="2185687"/>
              <a:ext cx="106362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b="1" dirty="0">
                  <a:solidFill>
                    <a:srgbClr val="FF0000"/>
                  </a:solidFill>
                  <a:latin typeface="+mj-lt"/>
                </a:rPr>
                <a:t>1962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55A15C7-A31C-964D-B784-48FA196A5320}"/>
              </a:ext>
            </a:extLst>
          </p:cNvPr>
          <p:cNvGrpSpPr/>
          <p:nvPr/>
        </p:nvGrpSpPr>
        <p:grpSpPr>
          <a:xfrm>
            <a:off x="217118" y="4195028"/>
            <a:ext cx="5263662" cy="1974913"/>
            <a:chOff x="-1240935" y="2560308"/>
            <a:chExt cx="5263662" cy="1974913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F594E6E7-AB83-144F-8474-7841A6D1C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5213"/>
            <a:stretch/>
          </p:blipFill>
          <p:spPr>
            <a:xfrm>
              <a:off x="-1240935" y="2560308"/>
              <a:ext cx="5263662" cy="19749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88088BD-574F-E444-9C51-A8D360C9499E}"/>
                </a:ext>
              </a:extLst>
            </p:cNvPr>
            <p:cNvSpPr txBox="1"/>
            <p:nvPr/>
          </p:nvSpPr>
          <p:spPr>
            <a:xfrm>
              <a:off x="2120218" y="3504316"/>
              <a:ext cx="106362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b="1" dirty="0">
                  <a:solidFill>
                    <a:srgbClr val="FF0000"/>
                  </a:solidFill>
                  <a:latin typeface="+mj-lt"/>
                </a:rPr>
                <a:t>1980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FEEC193-A5EC-4A47-BA10-ECDDE20A9AD5}"/>
              </a:ext>
            </a:extLst>
          </p:cNvPr>
          <p:cNvGrpSpPr/>
          <p:nvPr/>
        </p:nvGrpSpPr>
        <p:grpSpPr>
          <a:xfrm>
            <a:off x="444081" y="1921438"/>
            <a:ext cx="4355612" cy="1498053"/>
            <a:chOff x="1293234" y="3410337"/>
            <a:chExt cx="4355612" cy="1498053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2F8D5816-F13D-BD47-9768-D89BE168C837}"/>
                </a:ext>
              </a:extLst>
            </p:cNvPr>
            <p:cNvGrpSpPr/>
            <p:nvPr/>
          </p:nvGrpSpPr>
          <p:grpSpPr>
            <a:xfrm>
              <a:off x="1293234" y="3410337"/>
              <a:ext cx="4355612" cy="1498053"/>
              <a:chOff x="2265535" y="3380404"/>
              <a:chExt cx="4355612" cy="1498053"/>
            </a:xfrm>
          </p:grpSpPr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C2842416-8EB9-784A-8C49-EDE7AE509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5535" y="3380404"/>
                <a:ext cx="4355612" cy="14980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CDE0EE0-464F-0344-B8F9-733E866A11E6}"/>
                  </a:ext>
                </a:extLst>
              </p:cNvPr>
              <p:cNvSpPr txBox="1"/>
              <p:nvPr/>
            </p:nvSpPr>
            <p:spPr>
              <a:xfrm>
                <a:off x="2564771" y="4524765"/>
                <a:ext cx="10636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chemeClr val="accent1"/>
                  </a:buClr>
                </a:pPr>
                <a:r>
                  <a:rPr lang="en-GB" b="1" dirty="0">
                    <a:solidFill>
                      <a:srgbClr val="FF0000"/>
                    </a:solidFill>
                    <a:latin typeface="+mj-lt"/>
                  </a:rPr>
                  <a:t>1999</a:t>
                </a:r>
              </a:p>
            </p:txBody>
          </p:sp>
        </p:grp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1D757B52-176B-FE43-8498-8A820C2CC956}"/>
                </a:ext>
              </a:extLst>
            </p:cNvPr>
            <p:cNvSpPr/>
            <p:nvPr/>
          </p:nvSpPr>
          <p:spPr>
            <a:xfrm>
              <a:off x="1934308" y="3495116"/>
              <a:ext cx="316523" cy="3293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6C72D56-A693-C246-B63E-D5A5CCE354F3}"/>
              </a:ext>
            </a:extLst>
          </p:cNvPr>
          <p:cNvGrpSpPr/>
          <p:nvPr/>
        </p:nvGrpSpPr>
        <p:grpSpPr>
          <a:xfrm>
            <a:off x="450020" y="3456886"/>
            <a:ext cx="5216765" cy="1406402"/>
            <a:chOff x="1476622" y="2587748"/>
            <a:chExt cx="5216765" cy="1406402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C8CA5EE7-5449-5747-A750-5A1F7175C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077" r="14232"/>
            <a:stretch/>
          </p:blipFill>
          <p:spPr>
            <a:xfrm>
              <a:off x="1476622" y="2587748"/>
              <a:ext cx="5216765" cy="14064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57EF90D-0407-4B46-9A89-E900460CAD77}"/>
                </a:ext>
              </a:extLst>
            </p:cNvPr>
            <p:cNvSpPr txBox="1"/>
            <p:nvPr/>
          </p:nvSpPr>
          <p:spPr>
            <a:xfrm>
              <a:off x="4913786" y="3278874"/>
              <a:ext cx="106362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b="1" dirty="0">
                  <a:solidFill>
                    <a:srgbClr val="FF0000"/>
                  </a:solidFill>
                  <a:latin typeface="+mj-lt"/>
                </a:rPr>
                <a:t>2005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023134-F96B-CA47-A5D9-23D557BE4B33}"/>
              </a:ext>
            </a:extLst>
          </p:cNvPr>
          <p:cNvGrpSpPr/>
          <p:nvPr/>
        </p:nvGrpSpPr>
        <p:grpSpPr>
          <a:xfrm>
            <a:off x="450020" y="4899452"/>
            <a:ext cx="5880100" cy="1066800"/>
            <a:chOff x="1631950" y="2872154"/>
            <a:chExt cx="5880100" cy="1066800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5B93C1A0-97AC-9546-A2A9-230BCFCCE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1950" y="2872154"/>
              <a:ext cx="5880100" cy="106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177DD3C-44B1-E947-B388-591620BCD034}"/>
                </a:ext>
              </a:extLst>
            </p:cNvPr>
            <p:cNvSpPr txBox="1"/>
            <p:nvPr/>
          </p:nvSpPr>
          <p:spPr>
            <a:xfrm>
              <a:off x="5233052" y="3653193"/>
              <a:ext cx="106362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b="1" dirty="0">
                  <a:solidFill>
                    <a:srgbClr val="E01628"/>
                  </a:solidFill>
                  <a:latin typeface="+mj-lt"/>
                </a:rPr>
                <a:t>2007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DAEADE3-0119-104D-B8F2-0ACF79994D1A}"/>
              </a:ext>
            </a:extLst>
          </p:cNvPr>
          <p:cNvGrpSpPr/>
          <p:nvPr/>
        </p:nvGrpSpPr>
        <p:grpSpPr>
          <a:xfrm>
            <a:off x="733191" y="3248679"/>
            <a:ext cx="5346700" cy="1308100"/>
            <a:chOff x="2092569" y="652855"/>
            <a:chExt cx="5346700" cy="1308100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BBAEFC44-BDD9-9D4D-B297-385E2936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92569" y="652855"/>
              <a:ext cx="5346700" cy="1308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BD71764-3037-9B43-83B3-E251A6798CDA}"/>
                </a:ext>
              </a:extLst>
            </p:cNvPr>
            <p:cNvSpPr txBox="1"/>
            <p:nvPr/>
          </p:nvSpPr>
          <p:spPr>
            <a:xfrm>
              <a:off x="6323130" y="1585733"/>
              <a:ext cx="106362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b="1" dirty="0">
                  <a:solidFill>
                    <a:srgbClr val="E01628"/>
                  </a:solidFill>
                  <a:latin typeface="+mj-lt"/>
                </a:rPr>
                <a:t>2010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5336F01-EC6B-ED4B-B68B-B992B7A28968}"/>
              </a:ext>
            </a:extLst>
          </p:cNvPr>
          <p:cNvGrpSpPr/>
          <p:nvPr/>
        </p:nvGrpSpPr>
        <p:grpSpPr>
          <a:xfrm>
            <a:off x="738277" y="4591702"/>
            <a:ext cx="6662610" cy="1571573"/>
            <a:chOff x="1612899" y="2449664"/>
            <a:chExt cx="6893329" cy="1715936"/>
          </a:xfrm>
        </p:grpSpPr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D956A3BA-76B6-7D45-972B-C6F25DC7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12899" y="2449664"/>
              <a:ext cx="6893329" cy="17159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E765AC4F-2691-2E4F-A4F2-C2110216EEB7}"/>
                </a:ext>
              </a:extLst>
            </p:cNvPr>
            <p:cNvSpPr txBox="1"/>
            <p:nvPr/>
          </p:nvSpPr>
          <p:spPr>
            <a:xfrm>
              <a:off x="4465394" y="3395903"/>
              <a:ext cx="106362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b="1" dirty="0">
                  <a:solidFill>
                    <a:srgbClr val="E01628"/>
                  </a:solidFill>
                  <a:latin typeface="+mj-lt"/>
                </a:rPr>
                <a:t>2011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43C8D97-6ABF-824E-A880-8270F2991CD3}"/>
              </a:ext>
            </a:extLst>
          </p:cNvPr>
          <p:cNvGrpSpPr/>
          <p:nvPr/>
        </p:nvGrpSpPr>
        <p:grpSpPr>
          <a:xfrm>
            <a:off x="738560" y="1581936"/>
            <a:ext cx="5512218" cy="1633878"/>
            <a:chOff x="504161" y="4206136"/>
            <a:chExt cx="5615660" cy="1832165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93A0B4D1-F784-F44D-B1F4-9E6FE7FF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4161" y="4206136"/>
              <a:ext cx="5615660" cy="1832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41F4546-A58C-D34A-9547-AB71E9F9C827}"/>
                </a:ext>
              </a:extLst>
            </p:cNvPr>
            <p:cNvSpPr txBox="1"/>
            <p:nvPr/>
          </p:nvSpPr>
          <p:spPr>
            <a:xfrm>
              <a:off x="4740359" y="5247623"/>
              <a:ext cx="106362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b="1" dirty="0">
                  <a:solidFill>
                    <a:srgbClr val="E01628"/>
                  </a:solidFill>
                  <a:latin typeface="+mj-lt"/>
                </a:rPr>
                <a:t>2008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06EFBCC-D5DD-C947-AEFA-81ACC27803F1}"/>
              </a:ext>
            </a:extLst>
          </p:cNvPr>
          <p:cNvGrpSpPr/>
          <p:nvPr/>
        </p:nvGrpSpPr>
        <p:grpSpPr>
          <a:xfrm>
            <a:off x="1025977" y="1890524"/>
            <a:ext cx="6525431" cy="1289644"/>
            <a:chOff x="2011004" y="3036170"/>
            <a:chExt cx="6525431" cy="1289644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5478F708-3BC7-4B4B-99B4-6769C8012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986" t="13662" r="4490"/>
            <a:stretch/>
          </p:blipFill>
          <p:spPr>
            <a:xfrm>
              <a:off x="2011004" y="3036170"/>
              <a:ext cx="6515498" cy="12896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F2FE73F-3898-3A45-8968-2869FC88D1A4}"/>
                </a:ext>
              </a:extLst>
            </p:cNvPr>
            <p:cNvSpPr txBox="1"/>
            <p:nvPr/>
          </p:nvSpPr>
          <p:spPr>
            <a:xfrm>
              <a:off x="7472808" y="3772576"/>
              <a:ext cx="106362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b="1" dirty="0">
                  <a:solidFill>
                    <a:srgbClr val="FF0000"/>
                  </a:solidFill>
                  <a:latin typeface="+mj-lt"/>
                </a:rPr>
                <a:t>2017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2B11CF2-C5D9-BB49-A0BD-1BDB2E949E78}"/>
              </a:ext>
            </a:extLst>
          </p:cNvPr>
          <p:cNvGrpSpPr/>
          <p:nvPr/>
        </p:nvGrpSpPr>
        <p:grpSpPr>
          <a:xfrm>
            <a:off x="1028049" y="3211612"/>
            <a:ext cx="6112897" cy="1471789"/>
            <a:chOff x="2509025" y="4683513"/>
            <a:chExt cx="6112897" cy="1471789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360B6A9D-9D01-1041-8961-03AC80308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6984"/>
            <a:stretch/>
          </p:blipFill>
          <p:spPr>
            <a:xfrm>
              <a:off x="2509025" y="4683513"/>
              <a:ext cx="6098085" cy="14717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A3FC326-C269-1B41-B7C8-4CCC8526BA51}"/>
                </a:ext>
              </a:extLst>
            </p:cNvPr>
            <p:cNvSpPr txBox="1"/>
            <p:nvPr/>
          </p:nvSpPr>
          <p:spPr>
            <a:xfrm>
              <a:off x="7558295" y="5632366"/>
              <a:ext cx="106362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b="1" dirty="0">
                  <a:solidFill>
                    <a:srgbClr val="FF0000"/>
                  </a:solidFill>
                  <a:latin typeface="+mj-lt"/>
                </a:rPr>
                <a:t>2017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87039F4-2304-F341-806F-BA8BE0C399B8}"/>
              </a:ext>
            </a:extLst>
          </p:cNvPr>
          <p:cNvGrpSpPr/>
          <p:nvPr/>
        </p:nvGrpSpPr>
        <p:grpSpPr>
          <a:xfrm>
            <a:off x="1025977" y="4723642"/>
            <a:ext cx="7637369" cy="1439728"/>
            <a:chOff x="1936749" y="3037908"/>
            <a:chExt cx="7637369" cy="1439728"/>
          </a:xfrm>
        </p:grpSpPr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EF636E23-0AE6-894B-BFA6-A9F40619E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0078"/>
            <a:stretch/>
          </p:blipFill>
          <p:spPr>
            <a:xfrm>
              <a:off x="1936749" y="3037908"/>
              <a:ext cx="7637369" cy="143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7B04264-9254-6A46-BF7A-1F3E11484735}"/>
                </a:ext>
              </a:extLst>
            </p:cNvPr>
            <p:cNvSpPr txBox="1"/>
            <p:nvPr/>
          </p:nvSpPr>
          <p:spPr>
            <a:xfrm>
              <a:off x="8418734" y="4019601"/>
              <a:ext cx="106362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b="1" dirty="0">
                  <a:solidFill>
                    <a:srgbClr val="FF0000"/>
                  </a:solidFill>
                  <a:latin typeface="+mj-lt"/>
                </a:rPr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21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2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2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2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2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2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2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1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2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2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2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336FE04-BF43-1141-953D-F0601010CA07}"/>
              </a:ext>
            </a:extLst>
          </p:cNvPr>
          <p:cNvGrpSpPr/>
          <p:nvPr/>
        </p:nvGrpSpPr>
        <p:grpSpPr>
          <a:xfrm>
            <a:off x="361767" y="2095813"/>
            <a:ext cx="8519236" cy="2623905"/>
            <a:chOff x="361767" y="2439554"/>
            <a:chExt cx="8519236" cy="262390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3F64F5F-08CF-8D44-98A0-147E8290D7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1643" y="2447778"/>
              <a:ext cx="8396746" cy="2615681"/>
              <a:chOff x="168830" y="2606007"/>
              <a:chExt cx="8800721" cy="2741522"/>
            </a:xfrm>
          </p:grpSpPr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75313E9C-8BE2-5444-9F29-B098693F8E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108" y="2606008"/>
                <a:ext cx="2769443" cy="27415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>
                <a:extLst>
                  <a:ext uri="{FF2B5EF4-FFF2-40B4-BE49-F238E27FC236}">
                    <a16:creationId xmlns:a16="http://schemas.microsoft.com/office/drawing/2014/main" id="{180664F3-63D2-E746-9715-71F8ADF81A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341" y="2606008"/>
                <a:ext cx="2749240" cy="272152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0">
                <a:extLst>
                  <a:ext uri="{FF2B5EF4-FFF2-40B4-BE49-F238E27FC236}">
                    <a16:creationId xmlns:a16="http://schemas.microsoft.com/office/drawing/2014/main" id="{F352AE51-5FC5-4943-8113-D608234838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30" y="2606007"/>
                <a:ext cx="2760581" cy="272152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0B7A76-6216-6447-8CD4-BED970117AC4}"/>
                </a:ext>
              </a:extLst>
            </p:cNvPr>
            <p:cNvSpPr txBox="1"/>
            <p:nvPr/>
          </p:nvSpPr>
          <p:spPr>
            <a:xfrm>
              <a:off x="361767" y="2441019"/>
              <a:ext cx="276058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dirty="0"/>
                <a:t>Fully Connected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5B482A-212D-FB44-8D82-84CC87355B95}"/>
                </a:ext>
              </a:extLst>
            </p:cNvPr>
            <p:cNvSpPr txBox="1"/>
            <p:nvPr/>
          </p:nvSpPr>
          <p:spPr>
            <a:xfrm>
              <a:off x="3248714" y="2441019"/>
              <a:ext cx="276058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dirty="0"/>
                <a:t>Partially Connected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B0C6BF-BDBE-7340-9D23-90DCD8CD561A}"/>
                </a:ext>
              </a:extLst>
            </p:cNvPr>
            <p:cNvSpPr txBox="1"/>
            <p:nvPr/>
          </p:nvSpPr>
          <p:spPr>
            <a:xfrm>
              <a:off x="6120422" y="2439554"/>
              <a:ext cx="276058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lang="en-GB" dirty="0"/>
                <a:t>Disconnected Tours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E86E5-E6E0-4347-A0FC-80927AA7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1702-0623-4D0B-B431-3695C1FAFA5C}" type="slidenum">
              <a:rPr lang="en-GB" smtClean="0">
                <a:solidFill>
                  <a:srgbClr val="000000"/>
                </a:solidFill>
              </a:rPr>
              <a:pPr/>
              <a:t>9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320006-11D2-C242-872C-01890D73F1AD}"/>
              </a:ext>
            </a:extLst>
          </p:cNvPr>
          <p:cNvSpPr txBox="1">
            <a:spLocks/>
          </p:cNvSpPr>
          <p:nvPr/>
        </p:nvSpPr>
        <p:spPr>
          <a:xfrm>
            <a:off x="368364" y="452669"/>
            <a:ext cx="8303332" cy="93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</a:rPr>
              <a:t>III.</a:t>
            </a:r>
            <a:r>
              <a:rPr lang="en-GB" dirty="0"/>
              <a:t> Scientific Illustration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C2FC6F-2898-5D46-AF4E-6BA139339A3E}"/>
              </a:ext>
            </a:extLst>
          </p:cNvPr>
          <p:cNvSpPr/>
          <p:nvPr/>
        </p:nvSpPr>
        <p:spPr>
          <a:xfrm>
            <a:off x="1933470" y="4840897"/>
            <a:ext cx="5439509" cy="9709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120000"/>
              <a:buFont typeface="Wingdings" pitchFamily="2" charset="2"/>
              <a:buChar char="Ø"/>
            </a:pPr>
            <a:r>
              <a:rPr lang="en-GB" sz="2000" b="1" dirty="0">
                <a:solidFill>
                  <a:srgbClr val="000000"/>
                </a:solidFill>
                <a:latin typeface="Helvetica" pitchFamily="2" charset="0"/>
              </a:rPr>
              <a:t>Heuristics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: Operators on Nodes &amp; Edges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120000"/>
              <a:buFont typeface="Wingdings" pitchFamily="2" charset="2"/>
              <a:buChar char="Ø"/>
            </a:pPr>
            <a:r>
              <a:rPr lang="en-GB" sz="2000" b="1" dirty="0">
                <a:solidFill>
                  <a:srgbClr val="000000"/>
                </a:solidFill>
                <a:latin typeface="Helvetica" pitchFamily="2" charset="0"/>
              </a:rPr>
              <a:t>Oriented Search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 through Solution space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93A862-43A0-9F4A-9246-45234FCF3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979" y="179666"/>
            <a:ext cx="1508024" cy="14523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1643415-BF56-7C4A-973E-2CDE2D4600BB}"/>
              </a:ext>
            </a:extLst>
          </p:cNvPr>
          <p:cNvSpPr/>
          <p:nvPr/>
        </p:nvSpPr>
        <p:spPr>
          <a:xfrm>
            <a:off x="1932972" y="1480631"/>
            <a:ext cx="5254906" cy="52322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From Graph to Routes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F2D802-5760-3945-BE2E-776E06AD8B2F}"/>
              </a:ext>
            </a:extLst>
          </p:cNvPr>
          <p:cNvSpPr/>
          <p:nvPr/>
        </p:nvSpPr>
        <p:spPr>
          <a:xfrm>
            <a:off x="6863788" y="2916587"/>
            <a:ext cx="208345" cy="219919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D540F3-A599-F24D-84C9-3260B24DB676}"/>
              </a:ext>
            </a:extLst>
          </p:cNvPr>
          <p:cNvSpPr txBox="1"/>
          <p:nvPr/>
        </p:nvSpPr>
        <p:spPr>
          <a:xfrm>
            <a:off x="125296" y="5927939"/>
            <a:ext cx="35666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en-GB" sz="1600" i="1" dirty="0"/>
              <a:t>(Graphs taken from solving a real problem)</a:t>
            </a:r>
          </a:p>
        </p:txBody>
      </p:sp>
    </p:spTree>
    <p:extLst>
      <p:ext uri="{BB962C8B-B14F-4D97-AF65-F5344CB8AC3E}">
        <p14:creationId xmlns:p14="http://schemas.microsoft.com/office/powerpoint/2010/main" val="21603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MG - Technology Organisation">
  <a:themeElements>
    <a:clrScheme name="RMG - Colours">
      <a:dk1>
        <a:srgbClr val="000000"/>
      </a:dk1>
      <a:lt1>
        <a:srgbClr val="FFFFFF"/>
      </a:lt1>
      <a:dk2>
        <a:srgbClr val="000000"/>
      </a:dk2>
      <a:lt2>
        <a:srgbClr val="AEA79F"/>
      </a:lt2>
      <a:accent1>
        <a:srgbClr val="FF0000"/>
      </a:accent1>
      <a:accent2>
        <a:srgbClr val="988F86"/>
      </a:accent2>
      <a:accent3>
        <a:srgbClr val="FFFFFF"/>
      </a:accent3>
      <a:accent4>
        <a:srgbClr val="000000"/>
      </a:accent4>
      <a:accent5>
        <a:srgbClr val="FFAAAA"/>
      </a:accent5>
      <a:accent6>
        <a:srgbClr val="898179"/>
      </a:accent6>
      <a:hlink>
        <a:srgbClr val="82786F"/>
      </a:hlink>
      <a:folHlink>
        <a:srgbClr val="675C53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marL="180975" indent="-180975">
          <a:spcBef>
            <a:spcPct val="20000"/>
          </a:spcBef>
          <a:buClr>
            <a:schemeClr val="accent1"/>
          </a:buClr>
          <a:buFont typeface="Wingdings" panose="05000000000000000000" pitchFamily="2" charset="2"/>
          <a:buChar char="§"/>
          <a:defRPr sz="16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GBI Data Science Presentation Template.potx" id="{065906C0-8045-4555-B7F8-BA71003BB02E}" vid="{4A80136A-AE30-4E09-BBA6-5486E3454B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eting xmlns="b6f7a283-2800-4020-8720-2381b7c083e7" xsi:nil="true"/>
    <Meeting_x0020_Date xmlns="b6f7a283-2800-4020-8720-2381b7c083e7" xsi:nil="true"/>
    <Category xmlns="b6f7a283-2800-4020-8720-2381b7c083e7">Reporting</Category>
    <Project_x0020_Workstream_x0020_Name xmlns="b6f7a283-2800-4020-8720-2381b7c083e7">All (International Portfolio)</Project_x0020_Workstream_x0020_Name>
    <Status xmlns="b6f7a283-2800-4020-8720-2381b7c083e7">Published</Status>
    <Author_x002f_Owner xmlns="b6f7a283-2800-4020-8720-2381b7c083e7">
      <UserInfo>
        <DisplayName>Jelani Jess</DisplayName>
        <AccountId>403</AccountId>
        <AccountType/>
      </UserInfo>
    </Author_x002f_Owner>
    <Gate xmlns="b6f7a283-2800-4020-8720-2381b7c083e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EAC515BBAF694782D71494041A2081" ma:contentTypeVersion="9" ma:contentTypeDescription="Create a new document." ma:contentTypeScope="" ma:versionID="a34b0b5b1967ee4cd83594a2baf9e44b">
  <xsd:schema xmlns:xsd="http://www.w3.org/2001/XMLSchema" xmlns:xs="http://www.w3.org/2001/XMLSchema" xmlns:p="http://schemas.microsoft.com/office/2006/metadata/properties" xmlns:ns2="b6f7a283-2800-4020-8720-2381b7c083e7" targetNamespace="http://schemas.microsoft.com/office/2006/metadata/properties" ma:root="true" ma:fieldsID="f912ac720908519d96b59c5f75b7ecc4" ns2:_="">
    <xsd:import namespace="b6f7a283-2800-4020-8720-2381b7c083e7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Project_x0020_Workstream_x0020_Name" minOccurs="0"/>
                <xsd:element ref="ns2:Meeting" minOccurs="0"/>
                <xsd:element ref="ns2:Meeting_x0020_Date" minOccurs="0"/>
                <xsd:element ref="ns2:Author_x002f_Owner" minOccurs="0"/>
                <xsd:element ref="ns2:Status" minOccurs="0"/>
                <xsd:element ref="ns2:G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f7a283-2800-4020-8720-2381b7c083e7" elementFormDefault="qualified">
    <xsd:import namespace="http://schemas.microsoft.com/office/2006/documentManagement/types"/>
    <xsd:import namespace="http://schemas.microsoft.com/office/infopath/2007/PartnerControls"/>
    <xsd:element name="Category" ma:index="2" nillable="true" ma:displayName="Category" ma:description="Use the drop down menu to indicate the type of documentation being created" ma:format="Dropdown" ma:internalName="Category">
      <xsd:simpleType>
        <xsd:union memberTypes="dms:Text">
          <xsd:simpleType>
            <xsd:restriction base="dms:Choice">
              <xsd:enumeration value="Accounting"/>
              <xsd:enumeration value="Architecture &amp; Security"/>
              <xsd:enumeration value="Audit &amp; Assurance"/>
              <xsd:enumeration value="BA Documents"/>
              <xsd:enumeration value="BDN"/>
              <xsd:enumeration value="BI &amp; Reporting"/>
              <xsd:enumeration value="Build &amp; Test"/>
              <xsd:enumeration value="Business Change"/>
              <xsd:enumeration value="Capability Model"/>
              <xsd:enumeration value="Harmonised Labels"/>
              <xsd:enumeration value="KPIs"/>
              <xsd:enumeration value="Notifications"/>
              <xsd:enumeration value="Opportunity Register"/>
              <xsd:enumeration value="PPOLDAT"/>
              <xsd:enumeration value="Returns Solutions"/>
              <xsd:enumeration value="Tracking"/>
              <xsd:enumeration value="BA Weekly Reports"/>
              <xsd:enumeration value="Bilaterals"/>
              <xsd:enumeration value="Change Control"/>
              <xsd:enumeration value="Tactical Product Refresh"/>
              <xsd:enumeration value="TOM"/>
              <xsd:enumeration value="EMSEVT3"/>
              <xsd:enumeration value="Collateral"/>
              <xsd:enumeration value="Customer &amp; Supplier Management"/>
              <xsd:enumeration value="Delivery Choice"/>
              <xsd:enumeration value="Finance &amp; Procurement"/>
              <xsd:enumeration value="Governance &amp; Meetings"/>
              <xsd:enumeration value="Deployment &amp; Service Introduction"/>
              <xsd:enumeration value="PGP Gating - Supporting Information"/>
              <xsd:enumeration value="Planning"/>
              <xsd:enumeration value="Project Support"/>
              <xsd:enumeration value="Reporting"/>
              <xsd:enumeration value="Requirements &amp; Design"/>
              <xsd:enumeration value="Stakeholders &amp; Resources"/>
              <xsd:enumeration value="User Guide"/>
            </xsd:restriction>
          </xsd:simpleType>
        </xsd:union>
      </xsd:simpleType>
    </xsd:element>
    <xsd:element name="Project_x0020_Workstream_x0020_Name" ma:index="3" nillable="true" ma:displayName="Project Workstream Name" ma:description="Use the drop down menu to indicate which work-stream your documentation is related to" ma:format="Dropdown" ma:internalName="Project_x0020_Workstream_x0020_Name">
      <xsd:simpleType>
        <xsd:restriction base="dms:Choice">
          <xsd:enumeration value="2020 Vision"/>
          <xsd:enumeration value="3 Islands Tracking"/>
          <xsd:enumeration value="Customer Integration across the Network"/>
          <xsd:enumeration value="Electronic Customs Development Programme - Customer Experience"/>
          <xsd:enumeration value="Electronic Customs Development Programme - Efficiency &amp; Finance"/>
          <xsd:enumeration value="Electronic Customs Development Programme - Export"/>
          <xsd:enumeration value="Electronic Customs Development Programme - Import"/>
          <xsd:enumeration value="Electronic Customs Development Programme"/>
          <xsd:enumeration value="International Interconnect (Phase 1)"/>
          <xsd:enumeration value="International Interconnect (Phase 2)"/>
          <xsd:enumeration value="International Interconnect (Phase 3)"/>
          <xsd:enumeration value="International Customer Messaging"/>
          <xsd:enumeration value="International Parcels Transformation - Delivery Choice"/>
          <xsd:enumeration value="International Parcels Transformation - International Messaging"/>
          <xsd:enumeration value="International Parcels Transformation - PRIME Returns Service"/>
          <xsd:enumeration value="International Parcels Transformation - Tracking"/>
          <xsd:enumeration value="International Parcels Transformation Programme"/>
          <xsd:enumeration value="Predes 2.1"/>
          <xsd:enumeration value="Predes 2.1 - Phase 1 (RMG)"/>
          <xsd:enumeration value="Predes 2.1 - Phase 2 (TDA)"/>
          <xsd:enumeration value="Predes 2.1 - Phase 3 (PfW)"/>
          <xsd:enumeration value="All (International Portfolio)"/>
        </xsd:restriction>
      </xsd:simpleType>
    </xsd:element>
    <xsd:element name="Meeting" ma:index="4" nillable="true" ma:displayName="Meeting" ma:format="Dropdown" ma:internalName="Meeting">
      <xsd:simpleType>
        <xsd:restriction base="dms:Choice">
          <xsd:enumeration value="IPACB"/>
          <xsd:enumeration value="Interconnect Project Meeting"/>
        </xsd:restriction>
      </xsd:simpleType>
    </xsd:element>
    <xsd:element name="Meeting_x0020_Date" ma:index="5" nillable="true" ma:displayName="Meeting Date" ma:format="DateOnly" ma:internalName="Meeting_x0020_Date">
      <xsd:simpleType>
        <xsd:restriction base="dms:DateTime"/>
      </xsd:simpleType>
    </xsd:element>
    <xsd:element name="Author_x002f_Owner" ma:index="6" nillable="true" ma:displayName="Author / Owner" ma:list="UserInfo" ma:SearchPeopleOnly="false" ma:SharePointGroup="0" ma:internalName="Author_x002f_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atus" ma:index="7" nillable="true" ma:displayName="Status" ma:description="Use the drop-down menu to indicate the current status of your documentation" ma:format="Dropdown" ma:internalName="Status">
      <xsd:simpleType>
        <xsd:restriction base="dms:Choice">
          <xsd:enumeration value="In Draft"/>
          <xsd:enumeration value="In Review"/>
          <xsd:enumeration value="With Author for Revision"/>
          <xsd:enumeration value="Published"/>
          <xsd:enumeration value="Withdrawn"/>
        </xsd:restriction>
      </xsd:simpleType>
    </xsd:element>
    <xsd:element name="Gate" ma:index="14" nillable="true" ma:displayName="Gate" ma:format="Dropdown" ma:internalName="Gate">
      <xsd:simpleType>
        <xsd:restriction base="dms:Choice">
          <xsd:enumeration value="Gate 1 - Qualification"/>
          <xsd:enumeration value="Gate 2 - Concept"/>
          <xsd:enumeration value="Gate 3 - Feasibility &amp; Design"/>
          <xsd:enumeration value="Gate 4 - Detailed Design &amp; Plan"/>
          <xsd:enumeration value="Gate 5 - Build &amp; Test"/>
          <xsd:enumeration value="Gate 6 - Deploy"/>
          <xsd:enumeration value="Gate 7 - Clos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1" ma:displayName="File Nam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87EA8E-FA4E-4434-892D-1956AAC816D8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b6f7a283-2800-4020-8720-2381b7c083e7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6FF8178-8625-45A3-A5B2-0B85869DF7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6BC0CB-043A-4C52-A3C6-8E8D6BD576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f7a283-2800-4020-8720-2381b7c083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RMG - Technology Organisation</Template>
  <TotalTime>38463</TotalTime>
  <Words>968</Words>
  <Application>Microsoft Macintosh PowerPoint</Application>
  <PresentationFormat>On-screen Show (4:3)</PresentationFormat>
  <Paragraphs>302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MS PGothic</vt:lpstr>
      <vt:lpstr>Arial</vt:lpstr>
      <vt:lpstr>Beirut</vt:lpstr>
      <vt:lpstr>Calibri</vt:lpstr>
      <vt:lpstr>Cambria Math</vt:lpstr>
      <vt:lpstr>Chalkboard</vt:lpstr>
      <vt:lpstr>Courier New</vt:lpstr>
      <vt:lpstr>Helvetica</vt:lpstr>
      <vt:lpstr>Helvetica Neue Medium</vt:lpstr>
      <vt:lpstr>Times New Roman</vt:lpstr>
      <vt:lpstr>Wingdings</vt:lpstr>
      <vt:lpstr>RMG - Technology Organisation</vt:lpstr>
      <vt:lpstr>PowerPoint Presentation</vt:lpstr>
      <vt:lpstr>Going postal: how to craft a cutting-edge route optimisation engine in-house that suits your business needs</vt:lpstr>
      <vt:lpstr>I. Data Science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Dan Bunyan</Manager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Microsoft Office User</dc:creator>
  <cp:lastModifiedBy>Microsoft Office User</cp:lastModifiedBy>
  <cp:revision>288</cp:revision>
  <cp:lastPrinted>2020-11-15T10:45:35Z</cp:lastPrinted>
  <dcterms:created xsi:type="dcterms:W3CDTF">2019-02-15T16:22:32Z</dcterms:created>
  <dcterms:modified xsi:type="dcterms:W3CDTF">2020-11-27T09:54:21Z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0x0101009BEAC515BBAF694782D71494041A2081</vt:lpwstr>
  </property>
</Properties>
</file>